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63" r:id="rId7"/>
    <p:sldId id="286" r:id="rId8"/>
    <p:sldId id="280" r:id="rId9"/>
    <p:sldId id="282" r:id="rId10"/>
    <p:sldId id="281" r:id="rId11"/>
    <p:sldId id="355" r:id="rId12"/>
    <p:sldId id="283" r:id="rId13"/>
    <p:sldId id="284" r:id="rId14"/>
    <p:sldId id="285" r:id="rId15"/>
    <p:sldId id="353" r:id="rId16"/>
    <p:sldId id="354" r:id="rId17"/>
    <p:sldId id="307" r:id="rId18"/>
    <p:sldId id="308" r:id="rId19"/>
    <p:sldId id="309" r:id="rId20"/>
    <p:sldId id="310" r:id="rId21"/>
    <p:sldId id="311" r:id="rId22"/>
    <p:sldId id="312" r:id="rId23"/>
    <p:sldId id="314" r:id="rId24"/>
    <p:sldId id="287" r:id="rId25"/>
    <p:sldId id="30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1F2D-B965-75D0-A2FD-4E701CB5C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6C30C-1089-DBE1-0168-2C7F60BB5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A982C-1866-80C4-8166-671D5D9C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E99F-A490-EACD-4010-0468A268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04C51-AA1C-C99C-5B65-01D92DC2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22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CA52-D03F-E3F8-C9F4-119200E9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735B0-5890-6263-7358-570CBFB6B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FFBE-8BB7-C938-4A3C-11009D39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3785-A172-180F-E192-CE452C25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9C4FD-E7F4-3ED9-8352-25B4041C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3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ABE90-6A7D-382F-EAEF-29E833CC5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03AB9-1616-8C8B-BD7F-765180D37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5798-6EDA-016B-E1D5-DBA79159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D05F3-4B68-541F-9E87-0CE081FD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4B6B-005F-665A-A6A8-4DBC8470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B273-281D-712B-583D-1E3E0E08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565CB-D7AE-0CE8-338A-B4383C9E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630C3-E8B0-B545-02D4-10480D2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CB4F5-4CE3-B026-A1DE-7E797516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5CD48-1A5E-5EBE-0E9D-463D9BF7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92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28E4-51FB-B8F2-B609-C93174EC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FD7AA-7613-700A-6084-BAED4944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022BD-A847-A929-3204-9DBB588F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E588-F0F2-E042-140F-41F37A9B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9EC3-FC96-80A4-867E-F6A30CE2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667F-7E62-E13E-890E-7E307FB8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2EFD-BBBD-B87D-83AC-4AF91790B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2A3A-2D04-78E4-3785-6ADF8C3FD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C4FAB-62AB-7519-99B5-2B13FA86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53FCD-4C5F-40A6-7165-7CF8108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3732C-4CE6-83D6-E8A9-EEA94B80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54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5E00-E8CE-96B8-83AB-150EA092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CAB1-B818-FC85-1670-1AB977171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BFC5D-7D6C-1DC6-B0CD-8BD3E1ABB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77F5E-E89C-948C-BCFA-AC0BC08C4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D82DA-E45C-92FB-3AD8-37DEB0276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42FB2-6AE2-9810-CB18-068497F1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2963E-5E58-21FD-CD95-FC68C011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DB5AE-333C-EB74-32E8-C616CCF7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6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95DB-53E8-339F-5A6A-7977CB2E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E897D-3970-9D02-A67A-006A397A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F31B2-5704-D7A3-1777-6A3E36956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CCFD6-EF67-EBB7-DC0C-D890B85F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DF7C-047D-6634-F2B2-1FC4EA80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D200C-6AAA-4255-99AE-065AF1EA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7D07-083B-00BE-45BF-2469071D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95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C50F-4BB9-4170-52A5-AD2FB12E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9DE-2EBD-1CC4-3784-5245DB7A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E1FAB-2D4B-5060-2E30-129A243C7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276FF-FF3D-7C5E-25EC-A4674406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2440C-42B2-8DF3-D512-E19010D4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9B769-D884-ED39-A26E-C11606B0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2885-E367-4729-A897-ECBF2CCC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F57E5-1737-132A-2373-A0F5B2491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638DD-F6AC-083A-C4A4-E53E7A862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1D9D1-1CC3-4330-BF58-3B30CBAD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D3082-6C22-6A34-46BE-9587AB08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5183-0215-2C4C-CCAE-196A98DA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07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1A9C4-DEBB-1BF9-A7C4-A4B07A98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F74F-101F-A9BB-72EB-DD4F66A8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C6FB-8D8C-B69C-B532-EC454D1CA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7A4B9-7D22-465E-9CF9-C63004B79C25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A446-FD64-D1A1-F89A-EE296CC4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52CC-5A40-C69C-942E-C99CADD1E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669FE-77F1-4C2C-9A89-933ACD2BE9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32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1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8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1330-6104-C3DD-11E1-E139848B6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6037"/>
          </a:xfrm>
        </p:spPr>
        <p:txBody>
          <a:bodyPr/>
          <a:lstStyle/>
          <a:p>
            <a:r>
              <a:rPr lang="fr-FR" dirty="0"/>
              <a:t>Spark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599FA-B479-FAFA-F351-B62870E72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6522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this</a:t>
            </a:r>
            <a:r>
              <a:rPr lang="fr-FR" dirty="0"/>
              <a:t> document:</a:t>
            </a:r>
          </a:p>
          <a:p>
            <a:r>
              <a:rPr lang="fr-FR" sz="2400" dirty="0"/>
              <a:t>https://github.com/Arnaud-Nauwynck/presentations/</a:t>
            </a:r>
            <a:br>
              <a:rPr lang="fr-FR" sz="2400" dirty="0"/>
            </a:br>
            <a:r>
              <a:rPr lang="fr-FR" sz="2400" dirty="0"/>
              <a:t> /</a:t>
            </a:r>
            <a:r>
              <a:rPr lang="fr-FR" sz="2400" dirty="0" err="1"/>
              <a:t>pres-bigdata</a:t>
            </a:r>
            <a:r>
              <a:rPr lang="fr-FR" sz="2400" dirty="0"/>
              <a:t>/9-spark-intro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7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2E2-56CC-4771-9C22-D4D91226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1"/>
            <a:ext cx="10515600" cy="876804"/>
          </a:xfrm>
        </p:spPr>
        <p:txBody>
          <a:bodyPr/>
          <a:lstStyle/>
          <a:p>
            <a:pPr algn="ctr"/>
            <a:r>
              <a:rPr lang="fr-FR" dirty="0" err="1"/>
              <a:t>spark-shell</a:t>
            </a:r>
            <a:r>
              <a:rPr lang="fr-FR" dirty="0"/>
              <a:t>&gt;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25BC-1488-6F34-EA65-C0539E30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3" y="876804"/>
            <a:ext cx="9640135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DF9A-000C-AC07-6AB9-1E64051A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1"/>
            <a:ext cx="10515600" cy="1112520"/>
          </a:xfrm>
        </p:spPr>
        <p:txBody>
          <a:bodyPr/>
          <a:lstStyle/>
          <a:p>
            <a:pPr algn="ctr"/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C382-C117-DE25-04CE-2CA19877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17" y="3544053"/>
            <a:ext cx="7733674" cy="169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A721D-8AD8-070F-22D2-C22C5282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7" y="2143946"/>
            <a:ext cx="5925503" cy="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BE79-2F6C-41D2-9CE2-0AB364E5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spark.read.textFile</a:t>
            </a:r>
            <a:r>
              <a:rPr lang="fr-FR" dirty="0"/>
              <a:t>( ..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C9672-DEF3-4A41-B857-03D64845E70B}"/>
              </a:ext>
            </a:extLst>
          </p:cNvPr>
          <p:cNvSpPr txBox="1"/>
          <p:nvPr/>
        </p:nvSpPr>
        <p:spPr>
          <a:xfrm>
            <a:off x="528320" y="3606800"/>
            <a:ext cx="100359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scala&gt; val </a:t>
            </a:r>
            <a:r>
              <a:rPr lang="fr-FR" sz="3200" dirty="0" err="1"/>
              <a:t>ds</a:t>
            </a:r>
            <a:r>
              <a:rPr lang="fr-FR" sz="3200" dirty="0"/>
              <a:t>=</a:t>
            </a:r>
            <a:r>
              <a:rPr lang="fr-FR" sz="3200" b="1" dirty="0" err="1"/>
              <a:t>spark</a:t>
            </a:r>
            <a:r>
              <a:rPr lang="fr-FR" sz="3200" dirty="0" err="1"/>
              <a:t>.read.textFile</a:t>
            </a:r>
            <a:r>
              <a:rPr lang="fr-FR" sz="3200" dirty="0"/>
              <a:t>("c:/data/loremIpsum.txt")</a:t>
            </a:r>
          </a:p>
          <a:p>
            <a:r>
              <a:rPr lang="fr-FR" sz="3200" dirty="0" err="1"/>
              <a:t>ds</a:t>
            </a:r>
            <a:r>
              <a:rPr lang="fr-FR" sz="3200" dirty="0"/>
              <a:t>: </a:t>
            </a:r>
            <a:r>
              <a:rPr lang="fr-FR" sz="3200" dirty="0" err="1"/>
              <a:t>org.apache.spark.sql.Dataset</a:t>
            </a:r>
            <a:r>
              <a:rPr lang="fr-FR" sz="3200" dirty="0"/>
              <a:t>[String] = [value: string]</a:t>
            </a:r>
          </a:p>
          <a:p>
            <a:endParaRPr lang="fr-FR" sz="3200" dirty="0"/>
          </a:p>
          <a:p>
            <a:r>
              <a:rPr lang="fr-FR" sz="3200" dirty="0"/>
              <a:t>scala&gt; </a:t>
            </a:r>
            <a:r>
              <a:rPr lang="fr-FR" sz="3200" dirty="0" err="1"/>
              <a:t>ds.count</a:t>
            </a:r>
            <a:r>
              <a:rPr lang="fr-FR" sz="3200" dirty="0"/>
              <a:t>  // count </a:t>
            </a:r>
            <a:r>
              <a:rPr lang="fr-FR" sz="3200" dirty="0" err="1"/>
              <a:t>lines</a:t>
            </a:r>
            <a:endParaRPr lang="fr-FR" sz="3200" dirty="0"/>
          </a:p>
          <a:p>
            <a:r>
              <a:rPr lang="fr-FR" sz="3200" dirty="0"/>
              <a:t>res1: Long = 4</a:t>
            </a:r>
          </a:p>
          <a:p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60066-937E-48CF-971B-700AC319EBC4}"/>
              </a:ext>
            </a:extLst>
          </p:cNvPr>
          <p:cNvSpPr txBox="1"/>
          <p:nvPr/>
        </p:nvSpPr>
        <p:spPr>
          <a:xfrm>
            <a:off x="304800" y="1773872"/>
            <a:ext cx="11849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r>
              <a:rPr lang="fr-FR" dirty="0"/>
              <a:t>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commodo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  <a:p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dirty="0" err="1"/>
              <a:t>sunt</a:t>
            </a:r>
            <a:r>
              <a:rPr lang="fr-FR" dirty="0"/>
              <a:t> in culpa 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228719E-6A53-487E-9910-8FDAF8A85729}"/>
              </a:ext>
            </a:extLst>
          </p:cNvPr>
          <p:cNvSpPr/>
          <p:nvPr/>
        </p:nvSpPr>
        <p:spPr>
          <a:xfrm>
            <a:off x="193040" y="1690688"/>
            <a:ext cx="11877040" cy="137255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C17EA-699C-494D-8BDA-B326A0C66C7E}"/>
              </a:ext>
            </a:extLst>
          </p:cNvPr>
          <p:cNvSpPr txBox="1"/>
          <p:nvPr/>
        </p:nvSpPr>
        <p:spPr>
          <a:xfrm>
            <a:off x="220811" y="1362948"/>
            <a:ext cx="16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loremIpsum.txt</a:t>
            </a:r>
          </a:p>
        </p:txBody>
      </p:sp>
    </p:spTree>
    <p:extLst>
      <p:ext uri="{BB962C8B-B14F-4D97-AF65-F5344CB8AC3E}">
        <p14:creationId xmlns:p14="http://schemas.microsoft.com/office/powerpoint/2010/main" val="228662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6BA765-9440-41B5-BA1B-D2324D6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dataset.show</a:t>
            </a:r>
            <a:r>
              <a:rPr lang="fr-FR" dirty="0"/>
              <a:t> ()</a:t>
            </a:r>
            <a:br>
              <a:rPr lang="fr-FR" dirty="0"/>
            </a:br>
            <a:r>
              <a:rPr lang="fr-FR" dirty="0"/>
              <a:t>         default   show(20 /*line*/, </a:t>
            </a:r>
            <a:r>
              <a:rPr lang="fr-FR" dirty="0" err="1"/>
              <a:t>true</a:t>
            </a:r>
            <a:r>
              <a:rPr lang="fr-FR" dirty="0"/>
              <a:t> /*</a:t>
            </a:r>
            <a:r>
              <a:rPr lang="fr-FR" dirty="0" err="1"/>
              <a:t>truncate</a:t>
            </a:r>
            <a:r>
              <a:rPr lang="fr-FR" dirty="0"/>
              <a:t>*/)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FCE22-3ACE-1D13-9CEE-C8F131C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4" y="1789080"/>
            <a:ext cx="6591871" cy="247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B00BA-6E7D-94B9-A130-F90ECA4B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6" y="4534970"/>
            <a:ext cx="12048264" cy="23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60-38A9-4C8A-BEBC-80A8C158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1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 :  </a:t>
            </a:r>
            <a:r>
              <a:rPr lang="fr-FR" dirty="0" err="1"/>
              <a:t>flatMap</a:t>
            </a:r>
            <a:r>
              <a:rPr lang="fr-FR" dirty="0"/>
              <a:t>(…).count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F3D68-4C93-4DC6-8781-B8084DD15F34}"/>
              </a:ext>
            </a:extLst>
          </p:cNvPr>
          <p:cNvSpPr txBox="1"/>
          <p:nvPr/>
        </p:nvSpPr>
        <p:spPr>
          <a:xfrm>
            <a:off x="765629" y="1325563"/>
            <a:ext cx="689426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scala&gt; </a:t>
            </a:r>
            <a:r>
              <a:rPr lang="en-US" sz="3200" dirty="0" err="1"/>
              <a:t>val</a:t>
            </a:r>
            <a:r>
              <a:rPr lang="en-US" sz="3200" dirty="0"/>
              <a:t> </a:t>
            </a:r>
            <a:r>
              <a:rPr lang="en-US" sz="3200" dirty="0" err="1"/>
              <a:t>wordDs</a:t>
            </a:r>
            <a:r>
              <a:rPr lang="en-US" sz="3200" dirty="0"/>
              <a:t> = </a:t>
            </a:r>
            <a:r>
              <a:rPr lang="en-US" sz="3200" dirty="0" err="1"/>
              <a:t>ds.</a:t>
            </a:r>
            <a:r>
              <a:rPr lang="en-US" sz="3200" b="1" dirty="0" err="1"/>
              <a:t>flatMap</a:t>
            </a:r>
            <a:r>
              <a:rPr lang="en-US" sz="3200" dirty="0"/>
              <a:t>(line =&gt; 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line.replaceAll</a:t>
            </a:r>
            <a:r>
              <a:rPr lang="en-US" sz="3200" dirty="0"/>
              <a:t>("[,;.:!?]", " ")</a:t>
            </a:r>
          </a:p>
          <a:p>
            <a:r>
              <a:rPr lang="en-US" sz="3200" dirty="0"/>
              <a:t>		.</a:t>
            </a:r>
            <a:r>
              <a:rPr lang="en-US" sz="3200" dirty="0" err="1"/>
              <a:t>replaceAll</a:t>
            </a:r>
            <a:r>
              <a:rPr lang="en-US" sz="3200" dirty="0"/>
              <a:t>("  ", " ")</a:t>
            </a:r>
          </a:p>
          <a:p>
            <a:r>
              <a:rPr lang="en-US" sz="3200" dirty="0"/>
              <a:t>		.split(" ")</a:t>
            </a:r>
          </a:p>
          <a:p>
            <a:r>
              <a:rPr lang="en-US" sz="3200" dirty="0"/>
              <a:t>	)</a:t>
            </a:r>
          </a:p>
          <a:p>
            <a:r>
              <a:rPr lang="en-US" sz="3200" dirty="0"/>
              <a:t>words: .. Dataset[String] = [value: string]</a:t>
            </a:r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b="1" dirty="0" err="1"/>
              <a:t>wordDs.count</a:t>
            </a:r>
            <a:endParaRPr lang="en-US" sz="3200" b="1" dirty="0"/>
          </a:p>
          <a:p>
            <a:r>
              <a:rPr lang="en-US" sz="3200" dirty="0"/>
              <a:t>res3: Long = 69</a:t>
            </a:r>
            <a:endParaRPr lang="fr-FR" sz="3200" dirty="0"/>
          </a:p>
          <a:p>
            <a:endParaRPr lang="en-US" sz="3200" dirty="0"/>
          </a:p>
          <a:p>
            <a:r>
              <a:rPr lang="en-US" sz="3200" dirty="0"/>
              <a:t>scala&gt; </a:t>
            </a:r>
            <a:r>
              <a:rPr lang="en-US" sz="3200" dirty="0" err="1"/>
              <a:t>wordDs.show</a:t>
            </a:r>
            <a:r>
              <a:rPr lang="en-US" sz="3200" dirty="0"/>
              <a:t>(10, false)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02455-49F0-B9E6-6BBE-8C8CAA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09" y="1663086"/>
            <a:ext cx="3181762" cy="46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3955-33E6-4903-8B2C-E0501F35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715"/>
            <a:ext cx="10515600" cy="1325563"/>
          </a:xfrm>
        </p:spPr>
        <p:txBody>
          <a:bodyPr/>
          <a:lstStyle/>
          <a:p>
            <a:r>
              <a:rPr lang="fr-FR" dirty="0" err="1"/>
              <a:t>Words</a:t>
            </a:r>
            <a:r>
              <a:rPr lang="fr-FR" dirty="0"/>
              <a:t> Count … local[*] </a:t>
            </a:r>
            <a:r>
              <a:rPr lang="fr-FR" dirty="0" err="1"/>
              <a:t>Debug</a:t>
            </a:r>
            <a:r>
              <a:rPr lang="fr-FR" dirty="0"/>
              <a:t> in Java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0215C-4752-44B2-8396-097ED6EC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664769"/>
            <a:ext cx="11724640" cy="61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FB1B-8F1D-4EC0-8F51-A11BEEDE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-291942"/>
            <a:ext cx="12095480" cy="1325563"/>
          </a:xfrm>
        </p:spPr>
        <p:txBody>
          <a:bodyPr>
            <a:noAutofit/>
          </a:bodyPr>
          <a:lstStyle/>
          <a:p>
            <a:pPr algn="ctr"/>
            <a:r>
              <a:rPr lang="fr-FR" sz="3200" dirty="0" err="1"/>
              <a:t>spark-submit</a:t>
            </a:r>
            <a:r>
              <a:rPr lang="fr-FR" sz="3200" dirty="0"/>
              <a:t> --class &lt;&lt;</a:t>
            </a:r>
            <a:r>
              <a:rPr lang="fr-FR" sz="3200" dirty="0" err="1"/>
              <a:t>MainClass</a:t>
            </a:r>
            <a:r>
              <a:rPr lang="fr-FR" sz="3200" dirty="0"/>
              <a:t>&gt;&gt; &lt;&lt;</a:t>
            </a:r>
            <a:r>
              <a:rPr lang="fr-FR" sz="3200" dirty="0" err="1"/>
              <a:t>JarFile</a:t>
            </a:r>
            <a:r>
              <a:rPr lang="fr-FR" sz="3200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45003-6524-4628-9634-C1EB3533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2063022"/>
            <a:ext cx="8818880" cy="44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81C2D-DDAA-4CAB-89CA-AFB5452F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759076"/>
            <a:ext cx="11912600" cy="1265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99C36-D0C4-4E81-A913-7438D3AE6072}"/>
              </a:ext>
            </a:extLst>
          </p:cNvPr>
          <p:cNvSpPr txBox="1"/>
          <p:nvPr/>
        </p:nvSpPr>
        <p:spPr>
          <a:xfrm>
            <a:off x="685800" y="2367280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skipped</a:t>
            </a:r>
            <a:r>
              <a:rPr lang="fr-FR" dirty="0"/>
              <a:t> 1000 </a:t>
            </a:r>
            <a:r>
              <a:rPr lang="fr-FR" dirty="0" err="1"/>
              <a:t>lines</a:t>
            </a:r>
            <a:r>
              <a:rPr lang="fr-FR" dirty="0"/>
              <a:t> LOG …</a:t>
            </a:r>
          </a:p>
        </p:txBody>
      </p:sp>
    </p:spTree>
    <p:extLst>
      <p:ext uri="{BB962C8B-B14F-4D97-AF65-F5344CB8AC3E}">
        <p14:creationId xmlns:p14="http://schemas.microsoft.com/office/powerpoint/2010/main" val="377036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dataset.map</a:t>
            </a:r>
            <a:r>
              <a:rPr lang="fr-FR" dirty="0"/>
              <a:t>(  x -&gt; {… return y;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6778244" y="2831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2410693" y="2851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1479087" y="2333659"/>
            <a:ext cx="253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227813" y="2668330"/>
            <a:ext cx="721360" cy="22186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988560" y="2915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8880775" y="2702362"/>
            <a:ext cx="721360" cy="22912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6763004" y="345648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2395453" y="3476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973320" y="354076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6752844" y="435564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2385293" y="43752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963160" y="4439920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8520264" y="2337221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5586662" y="2837300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y1=f(x1)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5586661" y="340002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y2=f(x2)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5556523" y="43556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73694" y="1918435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49BCDA2-0A75-4A3C-8F02-6FA0A28E5262}"/>
              </a:ext>
            </a:extLst>
          </p:cNvPr>
          <p:cNvSpPr/>
          <p:nvPr/>
        </p:nvSpPr>
        <p:spPr>
          <a:xfrm>
            <a:off x="9060688" y="2865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611F538-F312-45EB-9262-190D3F010DB9}"/>
              </a:ext>
            </a:extLst>
          </p:cNvPr>
          <p:cNvSpPr/>
          <p:nvPr/>
        </p:nvSpPr>
        <p:spPr>
          <a:xfrm>
            <a:off x="9045448" y="349051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9361FC8-1E80-4F01-974F-5DC5D14A83A1}"/>
              </a:ext>
            </a:extLst>
          </p:cNvPr>
          <p:cNvSpPr/>
          <p:nvPr/>
        </p:nvSpPr>
        <p:spPr>
          <a:xfrm>
            <a:off x="9035288" y="438967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2357B9-BD17-4D33-B1E8-D3AB9EE0FFAB}"/>
              </a:ext>
            </a:extLst>
          </p:cNvPr>
          <p:cNvSpPr/>
          <p:nvPr/>
        </p:nvSpPr>
        <p:spPr>
          <a:xfrm>
            <a:off x="8184388" y="3389848"/>
            <a:ext cx="27224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10C0FD-8A15-468D-8B09-DA219A73959F}"/>
              </a:ext>
            </a:extLst>
          </p:cNvPr>
          <p:cNvSpPr/>
          <p:nvPr/>
        </p:nvSpPr>
        <p:spPr>
          <a:xfrm>
            <a:off x="4305808" y="2870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8137E7-B8FD-4EE7-9F87-052D5EFDE0BD}"/>
              </a:ext>
            </a:extLst>
          </p:cNvPr>
          <p:cNvSpPr/>
          <p:nvPr/>
        </p:nvSpPr>
        <p:spPr>
          <a:xfrm>
            <a:off x="4290568" y="349561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8EA0AC-8D20-4AA9-8051-E83A02AA937E}"/>
              </a:ext>
            </a:extLst>
          </p:cNvPr>
          <p:cNvSpPr/>
          <p:nvPr/>
        </p:nvSpPr>
        <p:spPr>
          <a:xfrm>
            <a:off x="4280408" y="439477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399718-620C-47E4-AF7B-E9D668FFE3DE}"/>
              </a:ext>
            </a:extLst>
          </p:cNvPr>
          <p:cNvSpPr txBox="1"/>
          <p:nvPr/>
        </p:nvSpPr>
        <p:spPr>
          <a:xfrm>
            <a:off x="8141669" y="1918399"/>
            <a:ext cx="309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0A71AA-C073-4A8A-BA53-599C71D07339}"/>
              </a:ext>
            </a:extLst>
          </p:cNvPr>
          <p:cNvSpPr txBox="1"/>
          <p:nvPr/>
        </p:nvSpPr>
        <p:spPr>
          <a:xfrm>
            <a:off x="441960" y="5659120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8B75C-AF81-40B8-A74B-1AA7783363F5}"/>
              </a:ext>
            </a:extLst>
          </p:cNvPr>
          <p:cNvSpPr txBox="1"/>
          <p:nvPr/>
        </p:nvSpPr>
        <p:spPr>
          <a:xfrm>
            <a:off x="4005810" y="5151289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y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</a:t>
            </a:r>
            <a:r>
              <a:rPr lang="fr-FR" dirty="0"/>
              <a:t>(y);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452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810-B169-4DFA-B2AF-2E6FEFA0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7" y="-208762"/>
            <a:ext cx="12034520" cy="1325563"/>
          </a:xfrm>
        </p:spPr>
        <p:txBody>
          <a:bodyPr/>
          <a:lstStyle/>
          <a:p>
            <a:pPr algn="ctr"/>
            <a:r>
              <a:rPr lang="fr-FR" dirty="0" err="1"/>
              <a:t>resultDs</a:t>
            </a:r>
            <a:r>
              <a:rPr lang="fr-FR" dirty="0"/>
              <a:t> = </a:t>
            </a:r>
            <a:r>
              <a:rPr lang="fr-FR" dirty="0" err="1"/>
              <a:t>dataset.flatMap</a:t>
            </a:r>
            <a:r>
              <a:rPr lang="fr-FR" dirty="0"/>
              <a:t>(  x -&gt; {… return </a:t>
            </a:r>
            <a:r>
              <a:rPr lang="fr-FR" dirty="0" err="1"/>
              <a:t>list</a:t>
            </a:r>
            <a:r>
              <a:rPr lang="fr-FR" dirty="0"/>
              <a:t>&lt;y&gt;; })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DC106D2-E315-4EDC-929E-B1603DF0EE28}"/>
              </a:ext>
            </a:extLst>
          </p:cNvPr>
          <p:cNvSpPr/>
          <p:nvPr/>
        </p:nvSpPr>
        <p:spPr>
          <a:xfrm>
            <a:off x="9948798" y="240631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C65BA-828C-42DF-AC6A-73DCB9172E6A}"/>
              </a:ext>
            </a:extLst>
          </p:cNvPr>
          <p:cNvSpPr/>
          <p:nvPr/>
        </p:nvSpPr>
        <p:spPr>
          <a:xfrm>
            <a:off x="3175000" y="241941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6A96-FE05-4D9F-81B5-FAE72624B57F}"/>
              </a:ext>
            </a:extLst>
          </p:cNvPr>
          <p:cNvSpPr txBox="1"/>
          <p:nvPr/>
        </p:nvSpPr>
        <p:spPr>
          <a:xfrm>
            <a:off x="2296160" y="1629232"/>
            <a:ext cx="184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</a:t>
            </a:r>
          </a:p>
          <a:p>
            <a:r>
              <a:rPr lang="fr-FR" dirty="0" err="1"/>
              <a:t>Dataset</a:t>
            </a:r>
            <a:r>
              <a:rPr lang="fr-FR" dirty="0"/>
              <a:t> = List&lt;X&gt;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06850-0B34-48DE-89BE-F7E147082455}"/>
              </a:ext>
            </a:extLst>
          </p:cNvPr>
          <p:cNvSpPr/>
          <p:nvPr/>
        </p:nvSpPr>
        <p:spPr>
          <a:xfrm>
            <a:off x="2992120" y="2236530"/>
            <a:ext cx="721360" cy="2768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79143-162B-43CF-BDCC-469E4775DCA6}"/>
              </a:ext>
            </a:extLst>
          </p:cNvPr>
          <p:cNvSpPr/>
          <p:nvPr/>
        </p:nvSpPr>
        <p:spPr>
          <a:xfrm>
            <a:off x="4327383" y="245889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56317-CD0F-4D0A-95FF-0EABF1B61344}"/>
              </a:ext>
            </a:extLst>
          </p:cNvPr>
          <p:cNvSpPr/>
          <p:nvPr/>
        </p:nvSpPr>
        <p:spPr>
          <a:xfrm>
            <a:off x="9781158" y="1872997"/>
            <a:ext cx="1318642" cy="42788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DD8660-592F-4855-B83F-1F0181DDAF73}"/>
              </a:ext>
            </a:extLst>
          </p:cNvPr>
          <p:cNvSpPr/>
          <p:nvPr/>
        </p:nvSpPr>
        <p:spPr>
          <a:xfrm>
            <a:off x="9894715" y="335647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13902-B020-4295-B1C8-C130689566B8}"/>
              </a:ext>
            </a:extLst>
          </p:cNvPr>
          <p:cNvSpPr/>
          <p:nvPr/>
        </p:nvSpPr>
        <p:spPr>
          <a:xfrm>
            <a:off x="3159760" y="30442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D6945-AA37-4C5D-A1F1-6531D7F47ABF}"/>
              </a:ext>
            </a:extLst>
          </p:cNvPr>
          <p:cNvSpPr/>
          <p:nvPr/>
        </p:nvSpPr>
        <p:spPr>
          <a:xfrm>
            <a:off x="4312143" y="308373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05BA8F-495A-4B2B-A776-6723D227DAD6}"/>
              </a:ext>
            </a:extLst>
          </p:cNvPr>
          <p:cNvSpPr/>
          <p:nvPr/>
        </p:nvSpPr>
        <p:spPr>
          <a:xfrm>
            <a:off x="9955553" y="503694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3DDF1-80CA-4356-9DCA-0E1F5C9B35A0}"/>
              </a:ext>
            </a:extLst>
          </p:cNvPr>
          <p:cNvSpPr/>
          <p:nvPr/>
        </p:nvSpPr>
        <p:spPr>
          <a:xfrm>
            <a:off x="3149600" y="440569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115695-9966-4DB9-9E13-DB33EF93B171}"/>
              </a:ext>
            </a:extLst>
          </p:cNvPr>
          <p:cNvSpPr/>
          <p:nvPr/>
        </p:nvSpPr>
        <p:spPr>
          <a:xfrm>
            <a:off x="4301983" y="4445178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1E250-9912-4DA5-9346-B6AF486EE6CA}"/>
              </a:ext>
            </a:extLst>
          </p:cNvPr>
          <p:cNvSpPr txBox="1"/>
          <p:nvPr/>
        </p:nvSpPr>
        <p:spPr>
          <a:xfrm>
            <a:off x="9334820" y="1476589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List&lt; Y&gt;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83F69-267A-4651-92E1-C1AD3F659555}"/>
              </a:ext>
            </a:extLst>
          </p:cNvPr>
          <p:cNvSpPr txBox="1"/>
          <p:nvPr/>
        </p:nvSpPr>
        <p:spPr>
          <a:xfrm>
            <a:off x="4925485" y="238027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{y1,y2…y5}=f(x1)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7827F-A1BE-44BC-80BE-D5202DE90010}"/>
              </a:ext>
            </a:extLst>
          </p:cNvPr>
          <p:cNvSpPr txBox="1"/>
          <p:nvPr/>
        </p:nvSpPr>
        <p:spPr>
          <a:xfrm>
            <a:off x="4925484" y="29430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{y6,y7}=f(x2)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034A-7CCE-415C-BD49-DF70C8BD7C03}"/>
              </a:ext>
            </a:extLst>
          </p:cNvPr>
          <p:cNvSpPr txBox="1"/>
          <p:nvPr/>
        </p:nvSpPr>
        <p:spPr>
          <a:xfrm>
            <a:off x="4895346" y="4360902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{y39,y40,y42} </a:t>
            </a:r>
            <a:r>
              <a:rPr lang="fr-FR" dirty="0" err="1"/>
              <a:t>yn</a:t>
            </a:r>
            <a:r>
              <a:rPr lang="fr-FR" dirty="0"/>
              <a:t>=f(</a:t>
            </a:r>
            <a:r>
              <a:rPr lang="fr-FR" dirty="0" err="1"/>
              <a:t>xn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9F-BD1B-4F30-BB70-31198CB74A6C}"/>
              </a:ext>
            </a:extLst>
          </p:cNvPr>
          <p:cNvSpPr txBox="1"/>
          <p:nvPr/>
        </p:nvSpPr>
        <p:spPr>
          <a:xfrm>
            <a:off x="4423674" y="1154609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</a:t>
            </a:r>
            <a:r>
              <a:rPr lang="fr-FR" dirty="0" err="1"/>
              <a:t>function</a:t>
            </a:r>
            <a:r>
              <a:rPr lang="fr-FR" dirty="0"/>
              <a:t> (or lambda) :</a:t>
            </a:r>
          </a:p>
          <a:p>
            <a:r>
              <a:rPr lang="fr-FR" dirty="0"/>
              <a:t>  x -&gt; …. return 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43F7D4-11B7-481A-B9A2-9B3ABDAE303C}"/>
              </a:ext>
            </a:extLst>
          </p:cNvPr>
          <p:cNvSpPr/>
          <p:nvPr/>
        </p:nvSpPr>
        <p:spPr>
          <a:xfrm>
            <a:off x="710524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19FC9E-04D6-4E52-A457-B27AE254701C}"/>
              </a:ext>
            </a:extLst>
          </p:cNvPr>
          <p:cNvSpPr/>
          <p:nvPr/>
        </p:nvSpPr>
        <p:spPr>
          <a:xfrm>
            <a:off x="7526920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9892E4A-CE5A-4B95-BF8A-A3B5AC6CCD98}"/>
              </a:ext>
            </a:extLst>
          </p:cNvPr>
          <p:cNvSpPr/>
          <p:nvPr/>
        </p:nvSpPr>
        <p:spPr>
          <a:xfrm>
            <a:off x="8189265" y="23649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063F8DF-FDBA-4FA7-81F1-0F5D38ABEACB}"/>
              </a:ext>
            </a:extLst>
          </p:cNvPr>
          <p:cNvSpPr/>
          <p:nvPr/>
        </p:nvSpPr>
        <p:spPr>
          <a:xfrm>
            <a:off x="7096020" y="294635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8B21F5C-4C30-4EFC-957A-654CC7D4149F}"/>
              </a:ext>
            </a:extLst>
          </p:cNvPr>
          <p:cNvSpPr/>
          <p:nvPr/>
        </p:nvSpPr>
        <p:spPr>
          <a:xfrm>
            <a:off x="7548247" y="295789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2798619-96C4-4153-8169-B9DAF8C0BE78}"/>
              </a:ext>
            </a:extLst>
          </p:cNvPr>
          <p:cNvSpPr/>
          <p:nvPr/>
        </p:nvSpPr>
        <p:spPr>
          <a:xfrm>
            <a:off x="707895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D2772F0-E7FF-4A48-9703-68802EA2D584}"/>
              </a:ext>
            </a:extLst>
          </p:cNvPr>
          <p:cNvSpPr/>
          <p:nvPr/>
        </p:nvSpPr>
        <p:spPr>
          <a:xfrm>
            <a:off x="752449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121D5FB-F233-4B5A-9BFE-2EE78DE480F9}"/>
              </a:ext>
            </a:extLst>
          </p:cNvPr>
          <p:cNvSpPr/>
          <p:nvPr/>
        </p:nvSpPr>
        <p:spPr>
          <a:xfrm>
            <a:off x="8271882" y="430369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C07F90-507D-4980-902F-89C436DD83F4}"/>
              </a:ext>
            </a:extLst>
          </p:cNvPr>
          <p:cNvSpPr/>
          <p:nvPr/>
        </p:nvSpPr>
        <p:spPr>
          <a:xfrm>
            <a:off x="6996171" y="2306043"/>
            <a:ext cx="1685533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C4846A-4BD7-4A6D-BBD7-16AEA2996D43}"/>
              </a:ext>
            </a:extLst>
          </p:cNvPr>
          <p:cNvSpPr/>
          <p:nvPr/>
        </p:nvSpPr>
        <p:spPr>
          <a:xfrm>
            <a:off x="7011411" y="2920723"/>
            <a:ext cx="1040389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B2DB7-F2D5-45A7-8764-7345441D99EB}"/>
              </a:ext>
            </a:extLst>
          </p:cNvPr>
          <p:cNvSpPr/>
          <p:nvPr/>
        </p:nvSpPr>
        <p:spPr>
          <a:xfrm>
            <a:off x="7056070" y="4245133"/>
            <a:ext cx="1828850" cy="5336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EC18AB8-FA18-41A0-B204-E664011256C8}"/>
              </a:ext>
            </a:extLst>
          </p:cNvPr>
          <p:cNvSpPr/>
          <p:nvPr/>
        </p:nvSpPr>
        <p:spPr>
          <a:xfrm>
            <a:off x="10280795" y="2564461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C79E862-9415-4C3C-B516-3198A84EC013}"/>
              </a:ext>
            </a:extLst>
          </p:cNvPr>
          <p:cNvSpPr/>
          <p:nvPr/>
        </p:nvSpPr>
        <p:spPr>
          <a:xfrm>
            <a:off x="10697884" y="2744093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0CD6915-E8EF-47F9-9360-83236D741308}"/>
              </a:ext>
            </a:extLst>
          </p:cNvPr>
          <p:cNvSpPr/>
          <p:nvPr/>
        </p:nvSpPr>
        <p:spPr>
          <a:xfrm>
            <a:off x="10229995" y="3550406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13E87F2-9938-42DF-BD53-0A6A048BC802}"/>
              </a:ext>
            </a:extLst>
          </p:cNvPr>
          <p:cNvSpPr/>
          <p:nvPr/>
        </p:nvSpPr>
        <p:spPr>
          <a:xfrm>
            <a:off x="10157674" y="515631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1A79756-0334-4A4B-999B-C08994E00D56}"/>
              </a:ext>
            </a:extLst>
          </p:cNvPr>
          <p:cNvSpPr/>
          <p:nvPr/>
        </p:nvSpPr>
        <p:spPr>
          <a:xfrm>
            <a:off x="10511599" y="5338912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DD5CEE-F960-4C30-8765-E0DCAA1E2847}"/>
              </a:ext>
            </a:extLst>
          </p:cNvPr>
          <p:cNvSpPr/>
          <p:nvPr/>
        </p:nvSpPr>
        <p:spPr>
          <a:xfrm>
            <a:off x="9696301" y="3076350"/>
            <a:ext cx="1549316" cy="55372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316" h="553720">
                <a:moveTo>
                  <a:pt x="1383317" y="0"/>
                </a:moveTo>
                <a:cubicBezTo>
                  <a:pt x="1600487" y="30056"/>
                  <a:pt x="1601757" y="155787"/>
                  <a:pt x="1403637" y="213360"/>
                </a:cubicBezTo>
                <a:cubicBezTo>
                  <a:pt x="1205517" y="270933"/>
                  <a:pt x="629784" y="258233"/>
                  <a:pt x="194597" y="345440"/>
                </a:cubicBezTo>
                <a:cubicBezTo>
                  <a:pt x="-240590" y="432647"/>
                  <a:pt x="189305" y="512445"/>
                  <a:pt x="194597" y="55372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CE513-F30B-45DA-9830-6D99C11007D5}"/>
              </a:ext>
            </a:extLst>
          </p:cNvPr>
          <p:cNvCxnSpPr>
            <a:cxnSpLocks/>
          </p:cNvCxnSpPr>
          <p:nvPr/>
        </p:nvCxnSpPr>
        <p:spPr>
          <a:xfrm>
            <a:off x="10334877" y="2577861"/>
            <a:ext cx="464088" cy="19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73B3ED-4650-490E-B78D-A07957EA49BD}"/>
              </a:ext>
            </a:extLst>
          </p:cNvPr>
          <p:cNvSpPr/>
          <p:nvPr/>
        </p:nvSpPr>
        <p:spPr>
          <a:xfrm>
            <a:off x="9665626" y="3838869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67F85D-B547-4969-AE3D-613BEE02277A}"/>
              </a:ext>
            </a:extLst>
          </p:cNvPr>
          <p:cNvSpPr/>
          <p:nvPr/>
        </p:nvSpPr>
        <p:spPr>
          <a:xfrm>
            <a:off x="9726422" y="4751130"/>
            <a:ext cx="1171257" cy="508000"/>
          </a:xfrm>
          <a:custGeom>
            <a:avLst/>
            <a:gdLst>
              <a:gd name="connsiteX0" fmla="*/ 1487070 w 1789371"/>
              <a:gd name="connsiteY0" fmla="*/ 0 h 425551"/>
              <a:gd name="connsiteX1" fmla="*/ 1690270 w 1789371"/>
              <a:gd name="connsiteY1" fmla="*/ 101600 h 425551"/>
              <a:gd name="connsiteX2" fmla="*/ 100230 w 1789371"/>
              <a:gd name="connsiteY2" fmla="*/ 248920 h 425551"/>
              <a:gd name="connsiteX3" fmla="*/ 166270 w 1789371"/>
              <a:gd name="connsiteY3" fmla="*/ 411480 h 425551"/>
              <a:gd name="connsiteX4" fmla="*/ 176430 w 1789371"/>
              <a:gd name="connsiteY4" fmla="*/ 406400 h 425551"/>
              <a:gd name="connsiteX0" fmla="*/ 1517550 w 1798786"/>
              <a:gd name="connsiteY0" fmla="*/ 0 h 506831"/>
              <a:gd name="connsiteX1" fmla="*/ 1690270 w 1798786"/>
              <a:gd name="connsiteY1" fmla="*/ 182880 h 506831"/>
              <a:gd name="connsiteX2" fmla="*/ 100230 w 1798786"/>
              <a:gd name="connsiteY2" fmla="*/ 330200 h 506831"/>
              <a:gd name="connsiteX3" fmla="*/ 166270 w 1798786"/>
              <a:gd name="connsiteY3" fmla="*/ 492760 h 506831"/>
              <a:gd name="connsiteX4" fmla="*/ 176430 w 1798786"/>
              <a:gd name="connsiteY4" fmla="*/ 487680 h 506831"/>
              <a:gd name="connsiteX0" fmla="*/ 1506421 w 1687335"/>
              <a:gd name="connsiteY0" fmla="*/ 0 h 506831"/>
              <a:gd name="connsiteX1" fmla="*/ 1526741 w 1687335"/>
              <a:gd name="connsiteY1" fmla="*/ 213360 h 506831"/>
              <a:gd name="connsiteX2" fmla="*/ 89101 w 1687335"/>
              <a:gd name="connsiteY2" fmla="*/ 330200 h 506831"/>
              <a:gd name="connsiteX3" fmla="*/ 155141 w 1687335"/>
              <a:gd name="connsiteY3" fmla="*/ 492760 h 506831"/>
              <a:gd name="connsiteX4" fmla="*/ 165301 w 1687335"/>
              <a:gd name="connsiteY4" fmla="*/ 487680 h 506831"/>
              <a:gd name="connsiteX0" fmla="*/ 1399275 w 1570188"/>
              <a:gd name="connsiteY0" fmla="*/ 0 h 506831"/>
              <a:gd name="connsiteX1" fmla="*/ 1419595 w 1570188"/>
              <a:gd name="connsiteY1" fmla="*/ 213360 h 506831"/>
              <a:gd name="connsiteX2" fmla="*/ 134355 w 1570188"/>
              <a:gd name="connsiteY2" fmla="*/ 320040 h 506831"/>
              <a:gd name="connsiteX3" fmla="*/ 47995 w 1570188"/>
              <a:gd name="connsiteY3" fmla="*/ 492760 h 506831"/>
              <a:gd name="connsiteX4" fmla="*/ 58155 w 1570188"/>
              <a:gd name="connsiteY4" fmla="*/ 487680 h 506831"/>
              <a:gd name="connsiteX0" fmla="*/ 1399275 w 1570188"/>
              <a:gd name="connsiteY0" fmla="*/ 0 h 524566"/>
              <a:gd name="connsiteX1" fmla="*/ 1419595 w 1570188"/>
              <a:gd name="connsiteY1" fmla="*/ 213360 h 524566"/>
              <a:gd name="connsiteX2" fmla="*/ 134355 w 1570188"/>
              <a:gd name="connsiteY2" fmla="*/ 320040 h 524566"/>
              <a:gd name="connsiteX3" fmla="*/ 47995 w 1570188"/>
              <a:gd name="connsiteY3" fmla="*/ 492760 h 524566"/>
              <a:gd name="connsiteX4" fmla="*/ 159755 w 1570188"/>
              <a:gd name="connsiteY4" fmla="*/ 518160 h 524566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441704 w 1612617"/>
              <a:gd name="connsiteY0" fmla="*/ 0 h 520270"/>
              <a:gd name="connsiteX1" fmla="*/ 1462024 w 1612617"/>
              <a:gd name="connsiteY1" fmla="*/ 213360 h 520270"/>
              <a:gd name="connsiteX2" fmla="*/ 176784 w 1612617"/>
              <a:gd name="connsiteY2" fmla="*/ 320040 h 520270"/>
              <a:gd name="connsiteX3" fmla="*/ 19304 w 1612617"/>
              <a:gd name="connsiteY3" fmla="*/ 431800 h 520270"/>
              <a:gd name="connsiteX4" fmla="*/ 202184 w 1612617"/>
              <a:gd name="connsiteY4" fmla="*/ 518160 h 520270"/>
              <a:gd name="connsiteX0" fmla="*/ 1353138 w 1524051"/>
              <a:gd name="connsiteY0" fmla="*/ 0 h 518160"/>
              <a:gd name="connsiteX1" fmla="*/ 1373458 w 1524051"/>
              <a:gd name="connsiteY1" fmla="*/ 213360 h 518160"/>
              <a:gd name="connsiteX2" fmla="*/ 88218 w 1524051"/>
              <a:gd name="connsiteY2" fmla="*/ 320040 h 518160"/>
              <a:gd name="connsiteX3" fmla="*/ 113618 w 1524051"/>
              <a:gd name="connsiteY3" fmla="*/ 518160 h 518160"/>
              <a:gd name="connsiteX0" fmla="*/ 1298838 w 1464837"/>
              <a:gd name="connsiteY0" fmla="*/ 0 h 518160"/>
              <a:gd name="connsiteX1" fmla="*/ 1319158 w 1464837"/>
              <a:gd name="connsiteY1" fmla="*/ 213360 h 518160"/>
              <a:gd name="connsiteX2" fmla="*/ 110118 w 1464837"/>
              <a:gd name="connsiteY2" fmla="*/ 345440 h 518160"/>
              <a:gd name="connsiteX3" fmla="*/ 59318 w 1464837"/>
              <a:gd name="connsiteY3" fmla="*/ 518160 h 51816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279467 w 1445466"/>
              <a:gd name="connsiteY0" fmla="*/ 0 h 553720"/>
              <a:gd name="connsiteX1" fmla="*/ 1299787 w 1445466"/>
              <a:gd name="connsiteY1" fmla="*/ 213360 h 553720"/>
              <a:gd name="connsiteX2" fmla="*/ 90747 w 1445466"/>
              <a:gd name="connsiteY2" fmla="*/ 345440 h 553720"/>
              <a:gd name="connsiteX3" fmla="*/ 90747 w 1445466"/>
              <a:gd name="connsiteY3" fmla="*/ 553720 h 553720"/>
              <a:gd name="connsiteX0" fmla="*/ 1383317 w 1549316"/>
              <a:gd name="connsiteY0" fmla="*/ 0 h 553720"/>
              <a:gd name="connsiteX1" fmla="*/ 1403637 w 1549316"/>
              <a:gd name="connsiteY1" fmla="*/ 213360 h 553720"/>
              <a:gd name="connsiteX2" fmla="*/ 194597 w 1549316"/>
              <a:gd name="connsiteY2" fmla="*/ 345440 h 553720"/>
              <a:gd name="connsiteX3" fmla="*/ 194597 w 1549316"/>
              <a:gd name="connsiteY3" fmla="*/ 553720 h 553720"/>
              <a:gd name="connsiteX0" fmla="*/ 1189549 w 1328844"/>
              <a:gd name="connsiteY0" fmla="*/ 0 h 553720"/>
              <a:gd name="connsiteX1" fmla="*/ 1209869 w 1328844"/>
              <a:gd name="connsiteY1" fmla="*/ 213360 h 553720"/>
              <a:gd name="connsiteX2" fmla="*/ 437709 w 1328844"/>
              <a:gd name="connsiteY2" fmla="*/ 299720 h 553720"/>
              <a:gd name="connsiteX3" fmla="*/ 829 w 1328844"/>
              <a:gd name="connsiteY3" fmla="*/ 553720 h 553720"/>
              <a:gd name="connsiteX0" fmla="*/ 810232 w 949527"/>
              <a:gd name="connsiteY0" fmla="*/ 0 h 508000"/>
              <a:gd name="connsiteX1" fmla="*/ 830552 w 949527"/>
              <a:gd name="connsiteY1" fmla="*/ 213360 h 508000"/>
              <a:gd name="connsiteX2" fmla="*/ 58392 w 949527"/>
              <a:gd name="connsiteY2" fmla="*/ 299720 h 508000"/>
              <a:gd name="connsiteX3" fmla="*/ 58392 w 949527"/>
              <a:gd name="connsiteY3" fmla="*/ 508000 h 508000"/>
              <a:gd name="connsiteX0" fmla="*/ 916334 w 1055629"/>
              <a:gd name="connsiteY0" fmla="*/ 0 h 508000"/>
              <a:gd name="connsiteX1" fmla="*/ 936654 w 1055629"/>
              <a:gd name="connsiteY1" fmla="*/ 213360 h 508000"/>
              <a:gd name="connsiteX2" fmla="*/ 164494 w 1055629"/>
              <a:gd name="connsiteY2" fmla="*/ 299720 h 508000"/>
              <a:gd name="connsiteX3" fmla="*/ 164494 w 1055629"/>
              <a:gd name="connsiteY3" fmla="*/ 508000 h 508000"/>
              <a:gd name="connsiteX0" fmla="*/ 1015674 w 1154969"/>
              <a:gd name="connsiteY0" fmla="*/ 0 h 508000"/>
              <a:gd name="connsiteX1" fmla="*/ 1035994 w 1154969"/>
              <a:gd name="connsiteY1" fmla="*/ 213360 h 508000"/>
              <a:gd name="connsiteX2" fmla="*/ 263834 w 1154969"/>
              <a:gd name="connsiteY2" fmla="*/ 299720 h 508000"/>
              <a:gd name="connsiteX3" fmla="*/ 263834 w 1154969"/>
              <a:gd name="connsiteY3" fmla="*/ 508000 h 508000"/>
              <a:gd name="connsiteX0" fmla="*/ 1030788 w 1171257"/>
              <a:gd name="connsiteY0" fmla="*/ 0 h 508000"/>
              <a:gd name="connsiteX1" fmla="*/ 1051108 w 1171257"/>
              <a:gd name="connsiteY1" fmla="*/ 213360 h 508000"/>
              <a:gd name="connsiteX2" fmla="*/ 258628 w 1171257"/>
              <a:gd name="connsiteY2" fmla="*/ 330200 h 508000"/>
              <a:gd name="connsiteX3" fmla="*/ 278948 w 117125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257" h="508000">
                <a:moveTo>
                  <a:pt x="1030788" y="0"/>
                </a:moveTo>
                <a:cubicBezTo>
                  <a:pt x="1247958" y="30056"/>
                  <a:pt x="1179801" y="158327"/>
                  <a:pt x="1051108" y="213360"/>
                </a:cubicBezTo>
                <a:cubicBezTo>
                  <a:pt x="922415" y="268393"/>
                  <a:pt x="849601" y="215053"/>
                  <a:pt x="258628" y="330200"/>
                </a:cubicBezTo>
                <a:cubicBezTo>
                  <a:pt x="-332345" y="445347"/>
                  <a:pt x="273656" y="466725"/>
                  <a:pt x="278948" y="50800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8446C5-1F3D-4C28-9048-60BF04B8E029}"/>
              </a:ext>
            </a:extLst>
          </p:cNvPr>
          <p:cNvSpPr txBox="1"/>
          <p:nvPr/>
        </p:nvSpPr>
        <p:spPr>
          <a:xfrm>
            <a:off x="14586" y="5646543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« Equivalent » </a:t>
            </a:r>
            <a:r>
              <a:rPr lang="fr-FR" b="1" dirty="0" err="1"/>
              <a:t>imperative</a:t>
            </a:r>
            <a:r>
              <a:rPr lang="fr-FR" b="1" dirty="0"/>
              <a:t> code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4125D5-992D-4D95-98F3-F6F8EE513C1B}"/>
              </a:ext>
            </a:extLst>
          </p:cNvPr>
          <p:cNvSpPr txBox="1"/>
          <p:nvPr/>
        </p:nvSpPr>
        <p:spPr>
          <a:xfrm>
            <a:off x="3622800" y="5175128"/>
            <a:ext cx="3101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List&lt;Y&gt; </a:t>
            </a:r>
            <a:r>
              <a:rPr lang="fr-FR" dirty="0" err="1"/>
              <a:t>res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  <a:p>
            <a:r>
              <a:rPr lang="fr-FR" dirty="0"/>
              <a:t>For( x : </a:t>
            </a:r>
            <a:r>
              <a:rPr lang="fr-FR" dirty="0" err="1"/>
              <a:t>sourceList</a:t>
            </a:r>
            <a:r>
              <a:rPr lang="fr-FR" dirty="0"/>
              <a:t>) {</a:t>
            </a:r>
          </a:p>
          <a:p>
            <a:r>
              <a:rPr lang="fr-FR" dirty="0"/>
              <a:t>    </a:t>
            </a:r>
            <a:r>
              <a:rPr lang="fr-FR" dirty="0" err="1"/>
              <a:t>tmpYSubList</a:t>
            </a:r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(x);</a:t>
            </a:r>
          </a:p>
          <a:p>
            <a:r>
              <a:rPr lang="fr-FR" dirty="0"/>
              <a:t>    </a:t>
            </a:r>
            <a:r>
              <a:rPr lang="fr-FR" dirty="0" err="1"/>
              <a:t>res.addAll</a:t>
            </a:r>
            <a:r>
              <a:rPr lang="fr-FR" dirty="0"/>
              <a:t>(</a:t>
            </a:r>
            <a:r>
              <a:rPr lang="fr-FR" dirty="0" err="1"/>
              <a:t>tmpYSubList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886A66-2278-48E4-B34D-73819DB6BB29}"/>
              </a:ext>
            </a:extLst>
          </p:cNvPr>
          <p:cNvSpPr txBox="1"/>
          <p:nvPr/>
        </p:nvSpPr>
        <p:spPr>
          <a:xfrm>
            <a:off x="8635529" y="1004045"/>
            <a:ext cx="360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dataset.flatMap</a:t>
            </a:r>
            <a:r>
              <a:rPr lang="fr-FR" sz="2800" b="1" dirty="0"/>
              <a:t>( </a:t>
            </a:r>
            <a:r>
              <a:rPr lang="fr-FR" sz="2800" b="1" dirty="0" err="1"/>
              <a:t>func</a:t>
            </a:r>
            <a:r>
              <a:rPr lang="fr-FR" sz="2800" b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35860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93BF4A-2C97-4C40-BDAF-4694AB8F5C23}"/>
              </a:ext>
            </a:extLst>
          </p:cNvPr>
          <p:cNvSpPr/>
          <p:nvPr/>
        </p:nvSpPr>
        <p:spPr>
          <a:xfrm>
            <a:off x="3504651" y="1775868"/>
            <a:ext cx="3111163" cy="1852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BDBBA4-8417-403C-8510-D860F5FA886C}"/>
              </a:ext>
            </a:extLst>
          </p:cNvPr>
          <p:cNvSpPr/>
          <p:nvPr/>
        </p:nvSpPr>
        <p:spPr>
          <a:xfrm>
            <a:off x="6043728" y="3712417"/>
            <a:ext cx="2826573" cy="1946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9CD75-B380-4285-BE3D-7FEA23A43DA2}"/>
              </a:ext>
            </a:extLst>
          </p:cNvPr>
          <p:cNvSpPr/>
          <p:nvPr/>
        </p:nvSpPr>
        <p:spPr>
          <a:xfrm>
            <a:off x="380531" y="2324174"/>
            <a:ext cx="2806499" cy="4278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A394-A608-4E79-9D98-E1A807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796" y="-778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Dataset</a:t>
            </a:r>
            <a:r>
              <a:rPr lang="fr-FR" dirty="0"/>
              <a:t>: « 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 of « partitions » on Driver </a:t>
            </a:r>
            <a:br>
              <a:rPr lang="fr-FR" dirty="0"/>
            </a:br>
            <a:r>
              <a:rPr lang="fr-FR" dirty="0"/>
              <a:t>     … « data » </a:t>
            </a:r>
            <a:r>
              <a:rPr lang="fr-FR" dirty="0" err="1"/>
              <a:t>allocated</a:t>
            </a:r>
            <a:r>
              <a:rPr lang="fr-FR" dirty="0"/>
              <a:t> in-memory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0642F-DB0A-4882-B7C2-A7047DF84201}"/>
              </a:ext>
            </a:extLst>
          </p:cNvPr>
          <p:cNvSpPr txBox="1"/>
          <p:nvPr/>
        </p:nvSpPr>
        <p:spPr>
          <a:xfrm>
            <a:off x="794289" y="2504800"/>
            <a:ext cx="112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673F7-B83B-4B53-BDD9-2FE9C66051EE}"/>
              </a:ext>
            </a:extLst>
          </p:cNvPr>
          <p:cNvSpPr/>
          <p:nvPr/>
        </p:nvSpPr>
        <p:spPr>
          <a:xfrm>
            <a:off x="690880" y="2866514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2A384-B168-499A-93CD-5792064CE792}"/>
              </a:ext>
            </a:extLst>
          </p:cNvPr>
          <p:cNvSpPr/>
          <p:nvPr/>
        </p:nvSpPr>
        <p:spPr>
          <a:xfrm>
            <a:off x="4678678" y="2543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B2B24-4DF3-4121-A290-86F2B7024FE5}"/>
              </a:ext>
            </a:extLst>
          </p:cNvPr>
          <p:cNvSpPr txBox="1"/>
          <p:nvPr/>
        </p:nvSpPr>
        <p:spPr>
          <a:xfrm>
            <a:off x="3442287" y="178110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A1DC6-2D9A-40B1-8C1E-EB604DCE63B7}"/>
              </a:ext>
            </a:extLst>
          </p:cNvPr>
          <p:cNvSpPr/>
          <p:nvPr/>
        </p:nvSpPr>
        <p:spPr>
          <a:xfrm>
            <a:off x="4495798" y="2361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3698F7-8048-4D95-BA77-7FAFF600F57B}"/>
              </a:ext>
            </a:extLst>
          </p:cNvPr>
          <p:cNvSpPr/>
          <p:nvPr/>
        </p:nvSpPr>
        <p:spPr>
          <a:xfrm>
            <a:off x="4663438" y="3011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49531B-10D0-41D2-9E0C-B2F734627547}"/>
              </a:ext>
            </a:extLst>
          </p:cNvPr>
          <p:cNvSpPr/>
          <p:nvPr/>
        </p:nvSpPr>
        <p:spPr>
          <a:xfrm>
            <a:off x="7085741" y="463420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4D9AA-2E83-4D2E-8BB3-E60C63E42163}"/>
              </a:ext>
            </a:extLst>
          </p:cNvPr>
          <p:cNvSpPr/>
          <p:nvPr/>
        </p:nvSpPr>
        <p:spPr>
          <a:xfrm>
            <a:off x="6882541" y="4579457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814E5-4683-4B09-85AE-11D0B0792622}"/>
              </a:ext>
            </a:extLst>
          </p:cNvPr>
          <p:cNvSpPr/>
          <p:nvPr/>
        </p:nvSpPr>
        <p:spPr>
          <a:xfrm>
            <a:off x="759408" y="2997472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747203-8196-4805-803E-00DDCFA898CD}"/>
              </a:ext>
            </a:extLst>
          </p:cNvPr>
          <p:cNvSpPr/>
          <p:nvPr/>
        </p:nvSpPr>
        <p:spPr>
          <a:xfrm>
            <a:off x="759408" y="3572197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9C6DC3-25C7-4E2D-9358-4594065AF527}"/>
              </a:ext>
            </a:extLst>
          </p:cNvPr>
          <p:cNvCxnSpPr>
            <a:cxnSpLocks/>
          </p:cNvCxnSpPr>
          <p:nvPr/>
        </p:nvCxnSpPr>
        <p:spPr>
          <a:xfrm>
            <a:off x="1938759" y="3755766"/>
            <a:ext cx="4960764" cy="1099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EE35C-92F1-4CE1-BDFE-3AD476EC1A31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1921777" y="2939516"/>
            <a:ext cx="2574021" cy="273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7F37AB-2D4E-4502-A6AE-2F4CE1E0FBFE}"/>
              </a:ext>
            </a:extLst>
          </p:cNvPr>
          <p:cNvSpPr txBox="1"/>
          <p:nvPr/>
        </p:nvSpPr>
        <p:spPr>
          <a:xfrm>
            <a:off x="5989230" y="3700949"/>
            <a:ext cx="121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2 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20E73-75F9-476D-A9F1-959C55B9C499}"/>
              </a:ext>
            </a:extLst>
          </p:cNvPr>
          <p:cNvSpPr txBox="1"/>
          <p:nvPr/>
        </p:nvSpPr>
        <p:spPr>
          <a:xfrm>
            <a:off x="759408" y="3005982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1CFE1-CF98-47C9-8A47-6C218A9BE823}"/>
              </a:ext>
            </a:extLst>
          </p:cNvPr>
          <p:cNvSpPr txBox="1"/>
          <p:nvPr/>
        </p:nvSpPr>
        <p:spPr>
          <a:xfrm>
            <a:off x="738388" y="3544590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455420-8568-4215-AAC2-C30326F1C844}"/>
              </a:ext>
            </a:extLst>
          </p:cNvPr>
          <p:cNvSpPr/>
          <p:nvPr/>
        </p:nvSpPr>
        <p:spPr>
          <a:xfrm>
            <a:off x="9004972" y="4899361"/>
            <a:ext cx="3077855" cy="18249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FE758B-BB7D-486C-9DC9-8DC98DFC8E6C}"/>
              </a:ext>
            </a:extLst>
          </p:cNvPr>
          <p:cNvSpPr txBox="1"/>
          <p:nvPr/>
        </p:nvSpPr>
        <p:spPr>
          <a:xfrm>
            <a:off x="564773" y="1867635"/>
            <a:ext cx="259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852B37-B3E2-45B5-886D-81EC65802259}"/>
              </a:ext>
            </a:extLst>
          </p:cNvPr>
          <p:cNvSpPr txBox="1"/>
          <p:nvPr/>
        </p:nvSpPr>
        <p:spPr>
          <a:xfrm>
            <a:off x="3544330" y="1302692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JVM Process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5BD0-91ED-4A59-BC8F-5FA327DB19FE}"/>
              </a:ext>
            </a:extLst>
          </p:cNvPr>
          <p:cNvSpPr txBox="1"/>
          <p:nvPr/>
        </p:nvSpPr>
        <p:spPr>
          <a:xfrm>
            <a:off x="6615814" y="3315205"/>
            <a:ext cx="314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JVM 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99072-E4A9-4F07-840E-6A20CC1E39B1}"/>
              </a:ext>
            </a:extLst>
          </p:cNvPr>
          <p:cNvSpPr txBox="1"/>
          <p:nvPr/>
        </p:nvSpPr>
        <p:spPr>
          <a:xfrm>
            <a:off x="9004972" y="4483009"/>
            <a:ext cx="318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N</a:t>
            </a:r>
            <a:r>
              <a:rPr lang="fr-FR" sz="2400" dirty="0"/>
              <a:t> JVM Process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595BD20-7C11-4091-9E89-C6EA8CB752CA}"/>
              </a:ext>
            </a:extLst>
          </p:cNvPr>
          <p:cNvSpPr/>
          <p:nvPr/>
        </p:nvSpPr>
        <p:spPr>
          <a:xfrm>
            <a:off x="5099888" y="2580725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025ED61-CFFD-4202-8364-AEA5CBFDB4AA}"/>
              </a:ext>
            </a:extLst>
          </p:cNvPr>
          <p:cNvSpPr/>
          <p:nvPr/>
        </p:nvSpPr>
        <p:spPr>
          <a:xfrm>
            <a:off x="5099888" y="3038673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3D59C-DF4F-44EA-887D-71AF5DEF4AA3}"/>
              </a:ext>
            </a:extLst>
          </p:cNvPr>
          <p:cNvSpPr/>
          <p:nvPr/>
        </p:nvSpPr>
        <p:spPr>
          <a:xfrm>
            <a:off x="5735320" y="2361025"/>
            <a:ext cx="721360" cy="11442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2FCB09D-7575-4DF2-B02C-1326C889124F}"/>
              </a:ext>
            </a:extLst>
          </p:cNvPr>
          <p:cNvSpPr/>
          <p:nvPr/>
        </p:nvSpPr>
        <p:spPr>
          <a:xfrm>
            <a:off x="7473527" y="4689431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D33811-019E-4A68-B1FE-702BC96B440C}"/>
              </a:ext>
            </a:extLst>
          </p:cNvPr>
          <p:cNvSpPr/>
          <p:nvPr/>
        </p:nvSpPr>
        <p:spPr>
          <a:xfrm>
            <a:off x="7794385" y="4566347"/>
            <a:ext cx="721360" cy="9552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60B5FD7-466A-4B6E-9AED-6D16368F9E08}"/>
              </a:ext>
            </a:extLst>
          </p:cNvPr>
          <p:cNvSpPr/>
          <p:nvPr/>
        </p:nvSpPr>
        <p:spPr>
          <a:xfrm>
            <a:off x="5890563" y="2445148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F157EC3-D61F-4CAE-A715-8F816A8F63B1}"/>
              </a:ext>
            </a:extLst>
          </p:cNvPr>
          <p:cNvSpPr/>
          <p:nvPr/>
        </p:nvSpPr>
        <p:spPr>
          <a:xfrm>
            <a:off x="5875925" y="2916174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42F84151-BC2D-43B3-BC2C-8001B63892FF}"/>
              </a:ext>
            </a:extLst>
          </p:cNvPr>
          <p:cNvSpPr/>
          <p:nvPr/>
        </p:nvSpPr>
        <p:spPr>
          <a:xfrm>
            <a:off x="7973891" y="4624279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56653E-262E-4526-8AB1-0960EC5F3AB6}"/>
              </a:ext>
            </a:extLst>
          </p:cNvPr>
          <p:cNvSpPr txBox="1"/>
          <p:nvPr/>
        </p:nvSpPr>
        <p:spPr>
          <a:xfrm>
            <a:off x="1154205" y="4490026"/>
            <a:ext cx="111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E696BF-5BFB-4E6A-A62B-AA4ACEF6974F}"/>
              </a:ext>
            </a:extLst>
          </p:cNvPr>
          <p:cNvSpPr/>
          <p:nvPr/>
        </p:nvSpPr>
        <p:spPr>
          <a:xfrm>
            <a:off x="1050796" y="4851740"/>
            <a:ext cx="1325880" cy="14057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7925A4-4E2D-41B5-AC86-5F3B519CE4B2}"/>
              </a:ext>
            </a:extLst>
          </p:cNvPr>
          <p:cNvSpPr/>
          <p:nvPr/>
        </p:nvSpPr>
        <p:spPr>
          <a:xfrm>
            <a:off x="1119324" y="4982698"/>
            <a:ext cx="1162369" cy="43152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A4D263-790E-4F63-8BC8-F67A942A1360}"/>
              </a:ext>
            </a:extLst>
          </p:cNvPr>
          <p:cNvSpPr/>
          <p:nvPr/>
        </p:nvSpPr>
        <p:spPr>
          <a:xfrm>
            <a:off x="1119324" y="5557423"/>
            <a:ext cx="1162369" cy="36016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982B90-97FA-413A-8A48-309506EA72CB}"/>
              </a:ext>
            </a:extLst>
          </p:cNvPr>
          <p:cNvSpPr txBox="1"/>
          <p:nvPr/>
        </p:nvSpPr>
        <p:spPr>
          <a:xfrm>
            <a:off x="1119324" y="499120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91C0A8-D656-42F6-94D2-334834DCA054}"/>
              </a:ext>
            </a:extLst>
          </p:cNvPr>
          <p:cNvSpPr txBox="1"/>
          <p:nvPr/>
        </p:nvSpPr>
        <p:spPr>
          <a:xfrm>
            <a:off x="1098304" y="552981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BBBD63-5DE1-4645-84DD-A120DD8205D1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281693" y="3344194"/>
            <a:ext cx="3220832" cy="1854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171A49-657A-4E69-96E7-C52847BDD4B2}"/>
              </a:ext>
            </a:extLst>
          </p:cNvPr>
          <p:cNvCxnSpPr>
            <a:cxnSpLocks/>
          </p:cNvCxnSpPr>
          <p:nvPr/>
        </p:nvCxnSpPr>
        <p:spPr>
          <a:xfrm flipV="1">
            <a:off x="2298675" y="5041391"/>
            <a:ext cx="5495710" cy="7410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84C1BEB-9D91-4F23-A234-60486CD15041}"/>
              </a:ext>
            </a:extLst>
          </p:cNvPr>
          <p:cNvSpPr txBox="1"/>
          <p:nvPr/>
        </p:nvSpPr>
        <p:spPr>
          <a:xfrm>
            <a:off x="5735320" y="1964460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Part1 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24A7C6-A798-4D0A-984D-BD03161B07A7}"/>
              </a:ext>
            </a:extLst>
          </p:cNvPr>
          <p:cNvSpPr txBox="1"/>
          <p:nvPr/>
        </p:nvSpPr>
        <p:spPr>
          <a:xfrm>
            <a:off x="7742840" y="4135335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Part2 Y</a:t>
            </a:r>
          </a:p>
        </p:txBody>
      </p:sp>
    </p:spTree>
    <p:extLst>
      <p:ext uri="{BB962C8B-B14F-4D97-AF65-F5344CB8AC3E}">
        <p14:creationId xmlns:p14="http://schemas.microsoft.com/office/powerpoint/2010/main" val="7662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2224-9B0B-463F-98D7-D3A8AF5D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Driver : Drives the main() program</a:t>
            </a:r>
            <a:br>
              <a:rPr lang="fr-FR" dirty="0"/>
            </a:br>
            <a:r>
              <a:rPr lang="fr-FR" dirty="0" err="1"/>
              <a:t>Executors</a:t>
            </a:r>
            <a:r>
              <a:rPr lang="fr-FR" dirty="0"/>
              <a:t> : </a:t>
            </a:r>
            <a:r>
              <a:rPr lang="fr-FR" dirty="0" err="1"/>
              <a:t>Execute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284E-A1E8-40D1-8020-6CA537D84B5D}"/>
              </a:ext>
            </a:extLst>
          </p:cNvPr>
          <p:cNvSpPr/>
          <p:nvPr/>
        </p:nvSpPr>
        <p:spPr>
          <a:xfrm>
            <a:off x="654987" y="2823423"/>
            <a:ext cx="5019705" cy="1911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7A94D-975B-4304-A723-78EED4059B85}"/>
              </a:ext>
            </a:extLst>
          </p:cNvPr>
          <p:cNvSpPr txBox="1"/>
          <p:nvPr/>
        </p:nvSpPr>
        <p:spPr>
          <a:xfrm>
            <a:off x="778133" y="2375635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JVM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FC25-818A-40E8-A4CD-D0E1E0D4470B}"/>
              </a:ext>
            </a:extLst>
          </p:cNvPr>
          <p:cNvSpPr txBox="1"/>
          <p:nvPr/>
        </p:nvSpPr>
        <p:spPr>
          <a:xfrm>
            <a:off x="651842" y="2872155"/>
            <a:ext cx="4941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public </a:t>
            </a:r>
            <a:r>
              <a:rPr lang="fr-FR" sz="2400" dirty="0" err="1"/>
              <a:t>static</a:t>
            </a:r>
            <a:r>
              <a:rPr lang="fr-FR" sz="2400" dirty="0"/>
              <a:t> </a:t>
            </a:r>
            <a:r>
              <a:rPr lang="fr-FR" sz="2400" dirty="0" err="1"/>
              <a:t>void</a:t>
            </a:r>
            <a:r>
              <a:rPr lang="fr-FR" sz="2400" dirty="0"/>
              <a:t> main(String[] args) {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SparkSession</a:t>
            </a:r>
            <a:r>
              <a:rPr lang="fr-FR" sz="2400" dirty="0"/>
              <a:t> </a:t>
            </a:r>
            <a:r>
              <a:rPr lang="fr-FR" sz="2400" dirty="0" err="1"/>
              <a:t>spark</a:t>
            </a:r>
            <a:r>
              <a:rPr lang="fr-FR" sz="2400" dirty="0"/>
              <a:t> = …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(..)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ds.</a:t>
            </a:r>
            <a:r>
              <a:rPr lang="fr-FR" sz="2400" b="1" dirty="0" err="1"/>
              <a:t>flatMap</a:t>
            </a:r>
            <a:r>
              <a:rPr lang="fr-FR" sz="2400" dirty="0"/>
              <a:t>( x -&gt; { ..} );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ECC837-E5E5-482B-8F47-90D29B5D8148}"/>
              </a:ext>
            </a:extLst>
          </p:cNvPr>
          <p:cNvSpPr/>
          <p:nvPr/>
        </p:nvSpPr>
        <p:spPr>
          <a:xfrm rot="16200000">
            <a:off x="2281460" y="5027930"/>
            <a:ext cx="61214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833F-2925-4868-ABEB-E575401305EE}"/>
              </a:ext>
            </a:extLst>
          </p:cNvPr>
          <p:cNvSpPr txBox="1"/>
          <p:nvPr/>
        </p:nvSpPr>
        <p:spPr>
          <a:xfrm>
            <a:off x="1478280" y="5717539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main code</a:t>
            </a:r>
          </a:p>
          <a:p>
            <a:r>
              <a:rPr lang="fr-FR" dirty="0" err="1"/>
              <a:t>Using</a:t>
            </a:r>
            <a:r>
              <a:rPr lang="fr-FR" dirty="0"/>
              <a:t> Spark </a:t>
            </a:r>
            <a:r>
              <a:rPr lang="fr-FR" b="1" dirty="0" err="1"/>
              <a:t>Dataset</a:t>
            </a:r>
            <a:r>
              <a:rPr lang="fr-FR" b="1" dirty="0"/>
              <a:t>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06A77E-662D-4E2A-8871-9D6B8035EACF}"/>
              </a:ext>
            </a:extLst>
          </p:cNvPr>
          <p:cNvSpPr/>
          <p:nvPr/>
        </p:nvSpPr>
        <p:spPr>
          <a:xfrm>
            <a:off x="6519000" y="2303102"/>
            <a:ext cx="3388268" cy="2854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C290-30A8-4074-A7FF-399C66D83645}"/>
              </a:ext>
            </a:extLst>
          </p:cNvPr>
          <p:cNvSpPr txBox="1"/>
          <p:nvPr/>
        </p:nvSpPr>
        <p:spPr>
          <a:xfrm>
            <a:off x="6699904" y="1841436"/>
            <a:ext cx="361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dirty="0"/>
              <a:t> JVM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C4F6A-C044-482F-8D65-E01431BE877A}"/>
              </a:ext>
            </a:extLst>
          </p:cNvPr>
          <p:cNvSpPr txBox="1"/>
          <p:nvPr/>
        </p:nvSpPr>
        <p:spPr>
          <a:xfrm>
            <a:off x="6699904" y="3305081"/>
            <a:ext cx="205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…</a:t>
            </a:r>
          </a:p>
          <a:p>
            <a:r>
              <a:rPr lang="fr-FR" sz="2800" dirty="0"/>
              <a:t>    </a:t>
            </a:r>
            <a:r>
              <a:rPr lang="fr-FR" sz="2800" b="1" dirty="0"/>
              <a:t>x -&gt; { .. } </a:t>
            </a:r>
          </a:p>
          <a:p>
            <a:r>
              <a:rPr lang="fr-FR" sz="2800" dirty="0"/>
              <a:t>…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8F160D1-7A2B-47D9-9580-3C276C8C7627}"/>
              </a:ext>
            </a:extLst>
          </p:cNvPr>
          <p:cNvSpPr/>
          <p:nvPr/>
        </p:nvSpPr>
        <p:spPr>
          <a:xfrm rot="16200000">
            <a:off x="5450840" y="3020537"/>
            <a:ext cx="695960" cy="34899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D50AA-2C44-4590-BD84-F6718F506882}"/>
              </a:ext>
            </a:extLst>
          </p:cNvPr>
          <p:cNvSpPr txBox="1"/>
          <p:nvPr/>
        </p:nvSpPr>
        <p:spPr>
          <a:xfrm>
            <a:off x="4246574" y="5358694"/>
            <a:ext cx="394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fragment in  </a:t>
            </a:r>
            <a:r>
              <a:rPr lang="fr-FR" dirty="0" err="1"/>
              <a:t>map</a:t>
            </a:r>
            <a:r>
              <a:rPr lang="fr-FR" dirty="0"/>
              <a:t>() 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serialized</a:t>
            </a:r>
            <a:r>
              <a:rPr lang="fr-FR" dirty="0"/>
              <a:t> »</a:t>
            </a:r>
          </a:p>
          <a:p>
            <a:r>
              <a:rPr lang="fr-FR" dirty="0"/>
              <a:t> + sent to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Run on </a:t>
            </a:r>
            <a:r>
              <a:rPr lang="fr-FR" dirty="0" err="1"/>
              <a:t>CPUs</a:t>
            </a:r>
            <a:r>
              <a:rPr lang="fr-FR" dirty="0"/>
              <a:t> of multiple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81494C4-58CC-47AD-8573-D8E914C36BE6}"/>
              </a:ext>
            </a:extLst>
          </p:cNvPr>
          <p:cNvSpPr/>
          <p:nvPr/>
        </p:nvSpPr>
        <p:spPr>
          <a:xfrm flipH="1">
            <a:off x="9565029" y="2485696"/>
            <a:ext cx="655320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D546021-9694-46BD-85F2-1FB7B9A42429}"/>
              </a:ext>
            </a:extLst>
          </p:cNvPr>
          <p:cNvSpPr/>
          <p:nvPr/>
        </p:nvSpPr>
        <p:spPr>
          <a:xfrm>
            <a:off x="9577916" y="4656207"/>
            <a:ext cx="642433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FEED8-FD17-405D-9593-5B4B73F3596B}"/>
              </a:ext>
            </a:extLst>
          </p:cNvPr>
          <p:cNvSpPr txBox="1"/>
          <p:nvPr/>
        </p:nvSpPr>
        <p:spPr>
          <a:xfrm>
            <a:off x="10343494" y="2455970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3342C-3F3C-4C71-9AD8-84A9D67F88D2}"/>
              </a:ext>
            </a:extLst>
          </p:cNvPr>
          <p:cNvSpPr txBox="1"/>
          <p:nvPr/>
        </p:nvSpPr>
        <p:spPr>
          <a:xfrm>
            <a:off x="10402664" y="462648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r>
              <a:rPr lang="fr-FR" dirty="0"/>
              <a:t> data</a:t>
            </a: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A49167D-0D72-495D-9343-120EB176AFEC}"/>
              </a:ext>
            </a:extLst>
          </p:cNvPr>
          <p:cNvSpPr/>
          <p:nvPr/>
        </p:nvSpPr>
        <p:spPr>
          <a:xfrm flipH="1">
            <a:off x="9590803" y="3496567"/>
            <a:ext cx="691117" cy="5410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DD2D4-3E37-455F-9241-7CD08750ECF9}"/>
              </a:ext>
            </a:extLst>
          </p:cNvPr>
          <p:cNvSpPr txBox="1"/>
          <p:nvPr/>
        </p:nvSpPr>
        <p:spPr>
          <a:xfrm>
            <a:off x="10260939" y="3331307"/>
            <a:ext cx="1900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(</a:t>
            </a:r>
            <a:r>
              <a:rPr lang="fr-FR" dirty="0" err="1"/>
              <a:t>shuffle</a:t>
            </a:r>
            <a:r>
              <a:rPr lang="fr-FR" dirty="0"/>
              <a:t>)</a:t>
            </a:r>
          </a:p>
          <a:p>
            <a:r>
              <a:rPr lang="fr-FR" dirty="0"/>
              <a:t>data </a:t>
            </a:r>
            <a:r>
              <a:rPr lang="fr-FR" dirty="0" err="1"/>
              <a:t>between</a:t>
            </a:r>
            <a:r>
              <a:rPr lang="fr-FR" dirty="0"/>
              <a:t> </a:t>
            </a:r>
          </a:p>
          <a:p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63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C50E-2F1C-411B-8989-3545D61C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7481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Driver Api / </a:t>
            </a:r>
            <a:r>
              <a:rPr lang="fr-FR" dirty="0" err="1"/>
              <a:t>Executor</a:t>
            </a:r>
            <a:r>
              <a:rPr lang="fr-FR" dirty="0"/>
              <a:t> Engine</a:t>
            </a:r>
            <a:br>
              <a:rPr lang="fr-FR" dirty="0"/>
            </a:br>
            <a:r>
              <a:rPr lang="fr-FR" dirty="0"/>
              <a:t>Code Logic / </a:t>
            </a:r>
            <a:r>
              <a:rPr lang="fr-FR" dirty="0" err="1"/>
              <a:t>Data+Cpu</a:t>
            </a:r>
            <a:r>
              <a:rPr lang="fr-FR" dirty="0"/>
              <a:t> </a:t>
            </a:r>
            <a:r>
              <a:rPr lang="fr-FR" dirty="0" err="1"/>
              <a:t>Internal</a:t>
            </a:r>
            <a:endParaRPr lang="fr-FR" dirty="0"/>
          </a:p>
        </p:txBody>
      </p:sp>
      <p:pic>
        <p:nvPicPr>
          <p:cNvPr id="5124" name="Picture 4" descr="Ferrari Formula 1 Steering Wheel">
            <a:extLst>
              <a:ext uri="{FF2B5EF4-FFF2-40B4-BE49-F238E27FC236}">
                <a16:creationId xmlns:a16="http://schemas.microsoft.com/office/drawing/2014/main" id="{875CAAD4-E309-494A-9014-D268B06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" y="2712720"/>
            <a:ext cx="5030329" cy="28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errari Classiche">
            <a:extLst>
              <a:ext uri="{FF2B5EF4-FFF2-40B4-BE49-F238E27FC236}">
                <a16:creationId xmlns:a16="http://schemas.microsoft.com/office/drawing/2014/main" id="{324E7098-0F01-4F48-BDB0-BE0EE53C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32" y="2184400"/>
            <a:ext cx="5761218" cy="38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0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F42E-5968-469F-9F9D-C7361624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365125"/>
            <a:ext cx="120751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Exchange / </a:t>
            </a:r>
            <a:r>
              <a:rPr lang="fr-FR" dirty="0" err="1"/>
              <a:t>Shuffle</a:t>
            </a:r>
            <a:r>
              <a:rPr lang="fr-FR" dirty="0"/>
              <a:t> / </a:t>
            </a:r>
            <a:r>
              <a:rPr lang="fr-FR" dirty="0" err="1"/>
              <a:t>Repartition</a:t>
            </a:r>
            <a:r>
              <a:rPr lang="fr-FR" dirty="0"/>
              <a:t> / Coalesce / </a:t>
            </a:r>
            <a:r>
              <a:rPr lang="fr-FR" dirty="0" err="1"/>
              <a:t>Distribute</a:t>
            </a:r>
            <a:br>
              <a:rPr lang="fr-FR" dirty="0"/>
            </a:br>
            <a:r>
              <a:rPr lang="fr-FR" dirty="0"/>
              <a:t>Wide transformation / </a:t>
            </a:r>
            <a:r>
              <a:rPr lang="fr-FR" dirty="0" err="1"/>
              <a:t>Reduce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416A5-DE12-4053-9EA9-F44BFD490FB1}"/>
              </a:ext>
            </a:extLst>
          </p:cNvPr>
          <p:cNvSpPr/>
          <p:nvPr/>
        </p:nvSpPr>
        <p:spPr>
          <a:xfrm>
            <a:off x="3772717" y="1984683"/>
            <a:ext cx="5975803" cy="1545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D4FBBD-958F-4064-9141-1DF93D9F56FF}"/>
              </a:ext>
            </a:extLst>
          </p:cNvPr>
          <p:cNvSpPr/>
          <p:nvPr/>
        </p:nvSpPr>
        <p:spPr>
          <a:xfrm>
            <a:off x="5298438" y="241690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C245C-2656-4D16-B5F3-E4D7638EA52C}"/>
              </a:ext>
            </a:extLst>
          </p:cNvPr>
          <p:cNvSpPr txBox="1"/>
          <p:nvPr/>
        </p:nvSpPr>
        <p:spPr>
          <a:xfrm>
            <a:off x="3874087" y="2040188"/>
            <a:ext cx="116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r>
              <a:rPr lang="fr-FR" dirty="0"/>
              <a:t>Partition 1</a:t>
            </a:r>
          </a:p>
          <a:p>
            <a:r>
              <a:rPr lang="fr-FR" dirty="0" err="1"/>
              <a:t>Dataset</a:t>
            </a:r>
            <a:r>
              <a:rPr lang="fr-FR" dirty="0"/>
              <a:t>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3EE6EA-1FD4-424A-B2EE-379CDC18234E}"/>
              </a:ext>
            </a:extLst>
          </p:cNvPr>
          <p:cNvSpPr/>
          <p:nvPr/>
        </p:nvSpPr>
        <p:spPr>
          <a:xfrm>
            <a:off x="5115558" y="2234025"/>
            <a:ext cx="721360" cy="115698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EA5612-3B5A-47C4-9198-284E453CBA7F}"/>
              </a:ext>
            </a:extLst>
          </p:cNvPr>
          <p:cNvSpPr/>
          <p:nvPr/>
        </p:nvSpPr>
        <p:spPr>
          <a:xfrm>
            <a:off x="5283198" y="288426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CD101E-44A3-49D0-88A8-9FCCAE5C7DD1}"/>
              </a:ext>
            </a:extLst>
          </p:cNvPr>
          <p:cNvSpPr/>
          <p:nvPr/>
        </p:nvSpPr>
        <p:spPr>
          <a:xfrm>
            <a:off x="8592012" y="247164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2679-9DA5-4F09-B212-A5236D1E6966}"/>
              </a:ext>
            </a:extLst>
          </p:cNvPr>
          <p:cNvSpPr/>
          <p:nvPr/>
        </p:nvSpPr>
        <p:spPr>
          <a:xfrm>
            <a:off x="8388812" y="2416905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A175F-BB5A-4A90-8EE0-0F94BEEB3862}"/>
              </a:ext>
            </a:extLst>
          </p:cNvPr>
          <p:cNvSpPr txBox="1"/>
          <p:nvPr/>
        </p:nvSpPr>
        <p:spPr>
          <a:xfrm>
            <a:off x="7120984" y="2020373"/>
            <a:ext cx="270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915A6-5AA6-411E-A612-44D8C0E1D460}"/>
              </a:ext>
            </a:extLst>
          </p:cNvPr>
          <p:cNvSpPr txBox="1"/>
          <p:nvPr/>
        </p:nvSpPr>
        <p:spPr>
          <a:xfrm>
            <a:off x="1749103" y="2234025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C79216-9A6E-4A3F-8ADD-CC4837BED102}"/>
              </a:ext>
            </a:extLst>
          </p:cNvPr>
          <p:cNvSpPr/>
          <p:nvPr/>
        </p:nvSpPr>
        <p:spPr>
          <a:xfrm>
            <a:off x="3772717" y="3864705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B604B6-9722-4965-9046-7A252C40015C}"/>
              </a:ext>
            </a:extLst>
          </p:cNvPr>
          <p:cNvSpPr txBox="1"/>
          <p:nvPr/>
        </p:nvSpPr>
        <p:spPr>
          <a:xfrm>
            <a:off x="1749103" y="401503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12665-A93F-43EF-AA57-C249AD0A07DB}"/>
              </a:ext>
            </a:extLst>
          </p:cNvPr>
          <p:cNvSpPr txBox="1"/>
          <p:nvPr/>
        </p:nvSpPr>
        <p:spPr>
          <a:xfrm>
            <a:off x="1749103" y="5588409"/>
            <a:ext cx="180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br>
              <a:rPr lang="fr-FR" sz="2400" b="1" dirty="0"/>
            </a:br>
            <a:r>
              <a:rPr lang="fr-FR" sz="2400" dirty="0"/>
              <a:t> JVM Process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4FC214-688D-46C3-A394-85757BD032C5}"/>
              </a:ext>
            </a:extLst>
          </p:cNvPr>
          <p:cNvSpPr/>
          <p:nvPr/>
        </p:nvSpPr>
        <p:spPr>
          <a:xfrm>
            <a:off x="5298438" y="410854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0E1A58-72F6-4EE7-B0E5-ED7FB44236BA}"/>
              </a:ext>
            </a:extLst>
          </p:cNvPr>
          <p:cNvSpPr/>
          <p:nvPr/>
        </p:nvSpPr>
        <p:spPr>
          <a:xfrm>
            <a:off x="5115558" y="3925665"/>
            <a:ext cx="721360" cy="99685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649C4A-E401-4738-82FA-9A290D51F400}"/>
              </a:ext>
            </a:extLst>
          </p:cNvPr>
          <p:cNvSpPr/>
          <p:nvPr/>
        </p:nvSpPr>
        <p:spPr>
          <a:xfrm>
            <a:off x="5298438" y="429142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A71F4B-734B-40C2-A0B7-191E7C22CB10}"/>
              </a:ext>
            </a:extLst>
          </p:cNvPr>
          <p:cNvSpPr/>
          <p:nvPr/>
        </p:nvSpPr>
        <p:spPr>
          <a:xfrm>
            <a:off x="5298436" y="4478798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781B20-CB45-49E1-9C53-09C87838CDA3}"/>
              </a:ext>
            </a:extLst>
          </p:cNvPr>
          <p:cNvSpPr/>
          <p:nvPr/>
        </p:nvSpPr>
        <p:spPr>
          <a:xfrm>
            <a:off x="3772717" y="5438074"/>
            <a:ext cx="6033415" cy="113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DF2B0-0270-4A67-828E-446986EA74CC}"/>
              </a:ext>
            </a:extLst>
          </p:cNvPr>
          <p:cNvSpPr/>
          <p:nvPr/>
        </p:nvSpPr>
        <p:spPr>
          <a:xfrm>
            <a:off x="8592012" y="4015039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BB6E4F-4D1E-42A2-BAAF-D99F160D6BB2}"/>
              </a:ext>
            </a:extLst>
          </p:cNvPr>
          <p:cNvSpPr/>
          <p:nvPr/>
        </p:nvSpPr>
        <p:spPr>
          <a:xfrm>
            <a:off x="8388812" y="3960296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64FA0-44BF-4CEB-B6C8-0BC7B6AB1783}"/>
              </a:ext>
            </a:extLst>
          </p:cNvPr>
          <p:cNvSpPr/>
          <p:nvPr/>
        </p:nvSpPr>
        <p:spPr>
          <a:xfrm>
            <a:off x="8627572" y="5571236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E8C2B3-2F43-4FE0-9D1A-015368B03CFC}"/>
              </a:ext>
            </a:extLst>
          </p:cNvPr>
          <p:cNvSpPr/>
          <p:nvPr/>
        </p:nvSpPr>
        <p:spPr>
          <a:xfrm>
            <a:off x="8424372" y="5516493"/>
            <a:ext cx="721360" cy="95487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2D276D2-BAB4-48DA-BBBB-8652F0E7F0EB}"/>
              </a:ext>
            </a:extLst>
          </p:cNvPr>
          <p:cNvSpPr/>
          <p:nvPr/>
        </p:nvSpPr>
        <p:spPr>
          <a:xfrm>
            <a:off x="6121400" y="2609377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9E540DC-0347-436B-A3B0-4D5EFFA0EF19}"/>
              </a:ext>
            </a:extLst>
          </p:cNvPr>
          <p:cNvSpPr/>
          <p:nvPr/>
        </p:nvSpPr>
        <p:spPr>
          <a:xfrm rot="1650908">
            <a:off x="6116830" y="2767039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576F002-2664-451C-A8BC-E3E589A99E03}"/>
              </a:ext>
            </a:extLst>
          </p:cNvPr>
          <p:cNvSpPr/>
          <p:nvPr/>
        </p:nvSpPr>
        <p:spPr>
          <a:xfrm rot="3365529">
            <a:off x="6062426" y="293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90BEFC2-0CF2-4F64-B54F-54980781E20C}"/>
              </a:ext>
            </a:extLst>
          </p:cNvPr>
          <p:cNvSpPr/>
          <p:nvPr/>
        </p:nvSpPr>
        <p:spPr>
          <a:xfrm rot="3365529">
            <a:off x="6130285" y="4472973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1D2B0E-242F-4478-AD63-6D7A05FB954B}"/>
              </a:ext>
            </a:extLst>
          </p:cNvPr>
          <p:cNvSpPr/>
          <p:nvPr/>
        </p:nvSpPr>
        <p:spPr>
          <a:xfrm rot="18953122">
            <a:off x="6165390" y="411951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E3DD2DE-39AB-4111-B4BE-C5A15AA95826}"/>
              </a:ext>
            </a:extLst>
          </p:cNvPr>
          <p:cNvSpPr/>
          <p:nvPr/>
        </p:nvSpPr>
        <p:spPr>
          <a:xfrm>
            <a:off x="6235704" y="428636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2495EB-9B37-4BA3-B0AD-47A8D8BC12FF}"/>
              </a:ext>
            </a:extLst>
          </p:cNvPr>
          <p:cNvSpPr/>
          <p:nvPr/>
        </p:nvSpPr>
        <p:spPr>
          <a:xfrm>
            <a:off x="8592012" y="296457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B1C8D2-AA9F-4260-8CD7-C58DAF738436}"/>
              </a:ext>
            </a:extLst>
          </p:cNvPr>
          <p:cNvSpPr/>
          <p:nvPr/>
        </p:nvSpPr>
        <p:spPr>
          <a:xfrm>
            <a:off x="8634384" y="6088050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63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EC14F04-6281-40F6-92C7-BEFCD05D64CB}"/>
              </a:ext>
            </a:extLst>
          </p:cNvPr>
          <p:cNvSpPr/>
          <p:nvPr/>
        </p:nvSpPr>
        <p:spPr>
          <a:xfrm>
            <a:off x="2967846" y="50463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9A0C68-2B9D-4543-9055-256CA49E73A4}"/>
              </a:ext>
            </a:extLst>
          </p:cNvPr>
          <p:cNvSpPr/>
          <p:nvPr/>
        </p:nvSpPr>
        <p:spPr>
          <a:xfrm>
            <a:off x="2815446" y="4893972"/>
            <a:ext cx="5075717" cy="1730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07350-0640-48E2-BA7C-F422CCE5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05" y="-1577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Wide vs Narrow Transformation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6B404-5431-4F84-9FED-7DE761E77667}"/>
              </a:ext>
            </a:extLst>
          </p:cNvPr>
          <p:cNvSpPr/>
          <p:nvPr/>
        </p:nvSpPr>
        <p:spPr>
          <a:xfrm>
            <a:off x="2663046" y="4653069"/>
            <a:ext cx="5075717" cy="18191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E11ED4-8C92-43FA-9730-837BFDB1EE93}"/>
              </a:ext>
            </a:extLst>
          </p:cNvPr>
          <p:cNvSpPr/>
          <p:nvPr/>
        </p:nvSpPr>
        <p:spPr>
          <a:xfrm>
            <a:off x="3000046" y="479105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8D275-1ABC-4E24-AB5C-164295697440}"/>
              </a:ext>
            </a:extLst>
          </p:cNvPr>
          <p:cNvSpPr/>
          <p:nvPr/>
        </p:nvSpPr>
        <p:spPr>
          <a:xfrm>
            <a:off x="2817166" y="472618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183E3-EB9D-4FA6-91A8-2ACFB3A2D831}"/>
              </a:ext>
            </a:extLst>
          </p:cNvPr>
          <p:cNvSpPr/>
          <p:nvPr/>
        </p:nvSpPr>
        <p:spPr>
          <a:xfrm>
            <a:off x="2984806" y="5258415"/>
            <a:ext cx="33528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FFF3F-C213-4448-9E2E-7E77FCBAEF71}"/>
              </a:ext>
            </a:extLst>
          </p:cNvPr>
          <p:cNvSpPr txBox="1"/>
          <p:nvPr/>
        </p:nvSpPr>
        <p:spPr>
          <a:xfrm>
            <a:off x="2023063" y="4304696"/>
            <a:ext cx="83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x.map</a:t>
            </a:r>
            <a:r>
              <a:rPr lang="fr-FR" dirty="0"/>
              <a:t>( func1 ) .</a:t>
            </a:r>
            <a:r>
              <a:rPr lang="fr-FR" dirty="0" err="1"/>
              <a:t>flatMap</a:t>
            </a:r>
            <a:r>
              <a:rPr lang="fr-FR" dirty="0"/>
              <a:t>(func2).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pred</a:t>
            </a:r>
            <a:r>
              <a:rPr lang="fr-FR" dirty="0"/>
              <a:t> ) .first(10) .</a:t>
            </a:r>
            <a:r>
              <a:rPr lang="fr-FR" dirty="0" err="1"/>
              <a:t>sortWithinPartition</a:t>
            </a:r>
            <a:r>
              <a:rPr lang="fr-FR" dirty="0"/>
              <a:t> 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5C444-926D-4330-9284-4382E92995F2}"/>
              </a:ext>
            </a:extLst>
          </p:cNvPr>
          <p:cNvSpPr txBox="1"/>
          <p:nvPr/>
        </p:nvSpPr>
        <p:spPr>
          <a:xfrm>
            <a:off x="202301" y="502977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 Xi</a:t>
            </a:r>
          </a:p>
          <a:p>
            <a:r>
              <a:rPr lang="fr-FR" sz="2400" dirty="0"/>
              <a:t> + </a:t>
            </a:r>
            <a:r>
              <a:rPr lang="fr-FR" sz="2400" dirty="0" err="1"/>
              <a:t>corresp</a:t>
            </a:r>
            <a:r>
              <a:rPr lang="fr-FR" sz="2400" dirty="0"/>
              <a:t>. Yi</a:t>
            </a:r>
          </a:p>
          <a:p>
            <a:r>
              <a:rPr lang="fr-FR" sz="2400" dirty="0"/>
              <a:t> on </a:t>
            </a:r>
            <a:r>
              <a:rPr lang="fr-FR" sz="2400" dirty="0" err="1"/>
              <a:t>Executor</a:t>
            </a:r>
            <a:r>
              <a:rPr lang="fr-FR" sz="2400" dirty="0"/>
              <a:t> 1/2/3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C194B-D548-4EAF-B0F8-88913E860BC0}"/>
              </a:ext>
            </a:extLst>
          </p:cNvPr>
          <p:cNvSpPr/>
          <p:nvPr/>
        </p:nvSpPr>
        <p:spPr>
          <a:xfrm>
            <a:off x="4178606" y="4726188"/>
            <a:ext cx="721360" cy="16749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E70E1-24CE-4DC2-9089-E39A4335A7D4}"/>
              </a:ext>
            </a:extLst>
          </p:cNvPr>
          <p:cNvSpPr/>
          <p:nvPr/>
        </p:nvSpPr>
        <p:spPr>
          <a:xfrm>
            <a:off x="5631486" y="4716029"/>
            <a:ext cx="721360" cy="13752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C494A-416C-485E-928D-C0FC5E5031C6}"/>
              </a:ext>
            </a:extLst>
          </p:cNvPr>
          <p:cNvSpPr/>
          <p:nvPr/>
        </p:nvSpPr>
        <p:spPr>
          <a:xfrm>
            <a:off x="6886246" y="4716029"/>
            <a:ext cx="721360" cy="10389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585A90B-1265-40C9-9EF3-8D4BFDE9470A}"/>
              </a:ext>
            </a:extLst>
          </p:cNvPr>
          <p:cNvSpPr/>
          <p:nvPr/>
        </p:nvSpPr>
        <p:spPr>
          <a:xfrm>
            <a:off x="3421686" y="4887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E09F68-0B56-4DB0-9151-9C26C8601053}"/>
              </a:ext>
            </a:extLst>
          </p:cNvPr>
          <p:cNvSpPr/>
          <p:nvPr/>
        </p:nvSpPr>
        <p:spPr>
          <a:xfrm>
            <a:off x="4778046" y="4893972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733D509-237E-488C-BEF5-17E0D50B401E}"/>
              </a:ext>
            </a:extLst>
          </p:cNvPr>
          <p:cNvSpPr/>
          <p:nvPr/>
        </p:nvSpPr>
        <p:spPr>
          <a:xfrm>
            <a:off x="6245305" y="487997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A21E61B-02B9-4D6A-9141-84DD377DAA67}"/>
              </a:ext>
            </a:extLst>
          </p:cNvPr>
          <p:cNvSpPr/>
          <p:nvPr/>
        </p:nvSpPr>
        <p:spPr>
          <a:xfrm>
            <a:off x="4298805" y="4791055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8B34F11-F036-4AA1-9E31-7949DFF4CACC}"/>
              </a:ext>
            </a:extLst>
          </p:cNvPr>
          <p:cNvSpPr/>
          <p:nvPr/>
        </p:nvSpPr>
        <p:spPr>
          <a:xfrm>
            <a:off x="4298805" y="527362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274395F-DC1F-47DF-AF46-F8DFEBB4DF16}"/>
              </a:ext>
            </a:extLst>
          </p:cNvPr>
          <p:cNvSpPr/>
          <p:nvPr/>
        </p:nvSpPr>
        <p:spPr>
          <a:xfrm>
            <a:off x="5812642" y="4791055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79B10F6-3856-4CCD-B510-254D4492C554}"/>
              </a:ext>
            </a:extLst>
          </p:cNvPr>
          <p:cNvSpPr/>
          <p:nvPr/>
        </p:nvSpPr>
        <p:spPr>
          <a:xfrm>
            <a:off x="5821988" y="522192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B2AD8E3F-9373-4E7F-91FB-868318679FA3}"/>
              </a:ext>
            </a:extLst>
          </p:cNvPr>
          <p:cNvSpPr/>
          <p:nvPr/>
        </p:nvSpPr>
        <p:spPr>
          <a:xfrm>
            <a:off x="7145328" y="4836506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DBE49E64-4990-480D-ACEF-0AE1DD93010D}"/>
              </a:ext>
            </a:extLst>
          </p:cNvPr>
          <p:cNvSpPr/>
          <p:nvPr/>
        </p:nvSpPr>
        <p:spPr>
          <a:xfrm>
            <a:off x="7117939" y="5402052"/>
            <a:ext cx="257974" cy="28053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536D763-30D9-47B0-A1D2-898FFF2BF3E5}"/>
              </a:ext>
            </a:extLst>
          </p:cNvPr>
          <p:cNvSpPr/>
          <p:nvPr/>
        </p:nvSpPr>
        <p:spPr>
          <a:xfrm>
            <a:off x="3416606" y="539529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6B7EEB3-2E00-4948-B0C1-0257C817B9FE}"/>
              </a:ext>
            </a:extLst>
          </p:cNvPr>
          <p:cNvSpPr/>
          <p:nvPr/>
        </p:nvSpPr>
        <p:spPr>
          <a:xfrm>
            <a:off x="4778046" y="5657544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0E4E46F-6DD9-4F74-A77C-AA8231A7532E}"/>
              </a:ext>
            </a:extLst>
          </p:cNvPr>
          <p:cNvSpPr/>
          <p:nvPr/>
        </p:nvSpPr>
        <p:spPr>
          <a:xfrm>
            <a:off x="4778046" y="5283531"/>
            <a:ext cx="553720" cy="13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D10B693-079A-42F9-A68D-5D07C33D1A6D}"/>
              </a:ext>
            </a:extLst>
          </p:cNvPr>
          <p:cNvSpPr/>
          <p:nvPr/>
        </p:nvSpPr>
        <p:spPr>
          <a:xfrm>
            <a:off x="4308965" y="5791780"/>
            <a:ext cx="386080" cy="416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19280DB-CE12-4926-8CD2-EA1F785BE3FC}"/>
              </a:ext>
            </a:extLst>
          </p:cNvPr>
          <p:cNvSpPr/>
          <p:nvPr/>
        </p:nvSpPr>
        <p:spPr>
          <a:xfrm>
            <a:off x="5827068" y="5663886"/>
            <a:ext cx="340356" cy="3259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63EDD4-D6E9-4219-83BD-DEE0E9D53CB2}"/>
              </a:ext>
            </a:extLst>
          </p:cNvPr>
          <p:cNvSpPr txBox="1"/>
          <p:nvPr/>
        </p:nvSpPr>
        <p:spPr>
          <a:xfrm>
            <a:off x="399868" y="210584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2E9F78-D30F-4BEC-98A9-524F01B046B5}"/>
              </a:ext>
            </a:extLst>
          </p:cNvPr>
          <p:cNvSpPr txBox="1"/>
          <p:nvPr/>
        </p:nvSpPr>
        <p:spPr>
          <a:xfrm>
            <a:off x="38848" y="1374405"/>
            <a:ext cx="551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Wide Transformation (Exchange) </a:t>
            </a:r>
            <a:r>
              <a:rPr lang="fr-FR" sz="2400" dirty="0" err="1"/>
              <a:t>between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47538A-8D2A-4F1A-954D-F08C2C977D44}"/>
              </a:ext>
            </a:extLst>
          </p:cNvPr>
          <p:cNvSpPr txBox="1"/>
          <p:nvPr/>
        </p:nvSpPr>
        <p:spPr>
          <a:xfrm>
            <a:off x="399866" y="3029173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FADB3-2BED-4A9D-BE9C-B637191541EA}"/>
              </a:ext>
            </a:extLst>
          </p:cNvPr>
          <p:cNvSpPr txBox="1"/>
          <p:nvPr/>
        </p:nvSpPr>
        <p:spPr>
          <a:xfrm>
            <a:off x="399865" y="2546474"/>
            <a:ext cx="1520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Executor</a:t>
            </a:r>
            <a:r>
              <a:rPr lang="fr-FR" sz="2400" dirty="0"/>
              <a:t>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082FE5-3244-4BB9-9B71-54471C0E1E0C}"/>
              </a:ext>
            </a:extLst>
          </p:cNvPr>
          <p:cNvSpPr txBox="1"/>
          <p:nvPr/>
        </p:nvSpPr>
        <p:spPr>
          <a:xfrm>
            <a:off x="77799" y="4013389"/>
            <a:ext cx="317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Narrow Transformation</a:t>
            </a:r>
            <a:endParaRPr lang="fr-FR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29C37E-B46C-42F1-B1EC-D5EDBDC8E426}"/>
              </a:ext>
            </a:extLst>
          </p:cNvPr>
          <p:cNvSpPr/>
          <p:nvPr/>
        </p:nvSpPr>
        <p:spPr>
          <a:xfrm>
            <a:off x="2122642" y="2190176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006DD-9681-4922-815A-C863D03EA3D8}"/>
              </a:ext>
            </a:extLst>
          </p:cNvPr>
          <p:cNvSpPr/>
          <p:nvPr/>
        </p:nvSpPr>
        <p:spPr>
          <a:xfrm>
            <a:off x="2122642" y="2707751"/>
            <a:ext cx="5040159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A28B7-C6F1-47CD-9E24-B0BDD9410F32}"/>
              </a:ext>
            </a:extLst>
          </p:cNvPr>
          <p:cNvSpPr/>
          <p:nvPr/>
        </p:nvSpPr>
        <p:spPr>
          <a:xfrm>
            <a:off x="2122643" y="3239977"/>
            <a:ext cx="5040158" cy="302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994F4BE-1EC5-4F7C-A899-466D224661D2}"/>
              </a:ext>
            </a:extLst>
          </p:cNvPr>
          <p:cNvSpPr/>
          <p:nvPr/>
        </p:nvSpPr>
        <p:spPr>
          <a:xfrm rot="20507095">
            <a:off x="3064573" y="2778490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F79FB95-1BB6-42A5-8839-CC65376396BD}"/>
              </a:ext>
            </a:extLst>
          </p:cNvPr>
          <p:cNvSpPr/>
          <p:nvPr/>
        </p:nvSpPr>
        <p:spPr>
          <a:xfrm rot="1232250">
            <a:off x="3001016" y="2806341"/>
            <a:ext cx="3027996" cy="17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D44A1C8-9101-4FB9-A845-515AF27D4DBB}"/>
              </a:ext>
            </a:extLst>
          </p:cNvPr>
          <p:cNvSpPr/>
          <p:nvPr/>
        </p:nvSpPr>
        <p:spPr>
          <a:xfrm rot="758906">
            <a:off x="3126490" y="303911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DA72190-F19C-4949-A707-8D1D465C6063}"/>
              </a:ext>
            </a:extLst>
          </p:cNvPr>
          <p:cNvSpPr/>
          <p:nvPr/>
        </p:nvSpPr>
        <p:spPr>
          <a:xfrm rot="20928596">
            <a:off x="3111517" y="2508026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380ECE-9D07-48F9-9B76-278037474C81}"/>
              </a:ext>
            </a:extLst>
          </p:cNvPr>
          <p:cNvSpPr/>
          <p:nvPr/>
        </p:nvSpPr>
        <p:spPr>
          <a:xfrm rot="654241">
            <a:off x="3130624" y="25062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73AF2D9-BC36-4333-AD12-3E16ED2CA9D0}"/>
              </a:ext>
            </a:extLst>
          </p:cNvPr>
          <p:cNvSpPr/>
          <p:nvPr/>
        </p:nvSpPr>
        <p:spPr>
          <a:xfrm rot="20996550">
            <a:off x="3137114" y="3076069"/>
            <a:ext cx="2600948" cy="164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6CC776-99E8-4CF7-A6A5-3665393B5CFD}"/>
              </a:ext>
            </a:extLst>
          </p:cNvPr>
          <p:cNvSpPr txBox="1"/>
          <p:nvPr/>
        </p:nvSpPr>
        <p:spPr>
          <a:xfrm>
            <a:off x="2122642" y="1797868"/>
            <a:ext cx="552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Y = </a:t>
            </a:r>
            <a:r>
              <a:rPr lang="fr-FR" dirty="0" err="1"/>
              <a:t>x.repartition</a:t>
            </a:r>
            <a:r>
              <a:rPr lang="fr-FR" dirty="0"/>
              <a:t>(3).</a:t>
            </a:r>
            <a:r>
              <a:rPr lang="fr-FR" dirty="0" err="1"/>
              <a:t>shuffle</a:t>
            </a:r>
            <a:r>
              <a:rPr lang="fr-FR" dirty="0"/>
              <a:t>(..) .</a:t>
            </a:r>
            <a:r>
              <a:rPr lang="fr-FR" dirty="0" err="1"/>
              <a:t>reduce</a:t>
            </a:r>
            <a:r>
              <a:rPr lang="fr-FR" dirty="0"/>
              <a:t>(..) .</a:t>
            </a:r>
            <a:r>
              <a:rPr lang="fr-FR" dirty="0" err="1"/>
              <a:t>sortBy</a:t>
            </a:r>
            <a:r>
              <a:rPr lang="fr-FR" dirty="0"/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42AD73-4496-4080-BAD3-A9E27B80CA74}"/>
              </a:ext>
            </a:extLst>
          </p:cNvPr>
          <p:cNvSpPr txBox="1"/>
          <p:nvPr/>
        </p:nvSpPr>
        <p:spPr>
          <a:xfrm>
            <a:off x="8038427" y="2277975"/>
            <a:ext cx="4153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exchange</a:t>
            </a:r>
          </a:p>
          <a:p>
            <a:r>
              <a:rPr lang="fr-FR" dirty="0" err="1"/>
              <a:t>Bewteen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serialization</a:t>
            </a:r>
            <a:r>
              <a:rPr lang="fr-FR" dirty="0"/>
              <a:t>/</a:t>
            </a:r>
            <a:r>
              <a:rPr lang="fr-FR" dirty="0" err="1"/>
              <a:t>deserialization</a:t>
            </a:r>
            <a:r>
              <a:rPr lang="fr-FR" dirty="0"/>
              <a:t> of byte data</a:t>
            </a:r>
          </a:p>
          <a:p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301E78-5A83-477C-9635-7EDD1F8690B2}"/>
              </a:ext>
            </a:extLst>
          </p:cNvPr>
          <p:cNvSpPr txBox="1"/>
          <p:nvPr/>
        </p:nvSpPr>
        <p:spPr>
          <a:xfrm>
            <a:off x="8589357" y="5015547"/>
            <a:ext cx="2981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exchange</a:t>
            </a:r>
          </a:p>
          <a:p>
            <a:r>
              <a:rPr lang="fr-FR" dirty="0" err="1"/>
              <a:t>only</a:t>
            </a:r>
            <a:r>
              <a:rPr lang="fr-FR" dirty="0"/>
              <a:t> in-memory pointer, </a:t>
            </a:r>
          </a:p>
          <a:p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thread/process</a:t>
            </a:r>
          </a:p>
          <a:p>
            <a:r>
              <a:rPr lang="fr-FR" dirty="0"/>
              <a:t>… computation changes</a:t>
            </a:r>
          </a:p>
          <a:p>
            <a:r>
              <a:rPr lang="fr-FR" dirty="0"/>
              <a:t>but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partitionning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8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F481-8E8E-4BC9-AAA0-F28DC774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repartition</a:t>
            </a:r>
            <a:r>
              <a:rPr lang="fr-FR" dirty="0"/>
              <a:t>() .</a:t>
            </a:r>
            <a:r>
              <a:rPr lang="fr-FR" dirty="0" err="1"/>
              <a:t>flatMap</a:t>
            </a:r>
            <a:r>
              <a:rPr lang="fr-FR" dirty="0"/>
              <a:t>() .</a:t>
            </a:r>
            <a:r>
              <a:rPr lang="fr-FR" dirty="0" err="1"/>
              <a:t>explain</a:t>
            </a:r>
            <a:r>
              <a:rPr lang="fr-FR" dirty="0"/>
              <a:t>()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5FCD3-66CC-4021-8386-4166073683E6}"/>
              </a:ext>
            </a:extLst>
          </p:cNvPr>
          <p:cNvSpPr txBox="1"/>
          <p:nvPr/>
        </p:nvSpPr>
        <p:spPr>
          <a:xfrm>
            <a:off x="177800" y="4013150"/>
            <a:ext cx="13037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</a:t>
            </a:r>
            <a:r>
              <a:rPr lang="fr-FR" b="1" dirty="0" err="1"/>
              <a:t>.repartition</a:t>
            </a:r>
            <a:r>
              <a:rPr lang="fr-FR" b="1" dirty="0"/>
              <a:t>(3).</a:t>
            </a:r>
            <a:r>
              <a:rPr lang="fr-FR" dirty="0" err="1"/>
              <a:t>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</a:t>
            </a:r>
            <a:r>
              <a:rPr lang="fr-FR" dirty="0" err="1"/>
              <a:t>staticinvoke</a:t>
            </a:r>
            <a:r>
              <a:rPr lang="fr-FR" dirty="0"/>
              <a:t>(…  ) AS value#112]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$$Lambda$3735/14922651@18e4389, obj#111: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obj#110: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</a:t>
            </a:r>
            <a:r>
              <a:rPr lang="fr-FR" b="1" dirty="0"/>
              <a:t>+- Exchange </a:t>
            </a:r>
            <a:r>
              <a:rPr lang="fr-FR" b="1" dirty="0" err="1"/>
              <a:t>RoundRobinPartitioning</a:t>
            </a:r>
            <a:r>
              <a:rPr lang="fr-FR" b="1" dirty="0"/>
              <a:t>(3), REPARTITION_WITH_NUM, [id=#235]</a:t>
            </a:r>
          </a:p>
          <a:p>
            <a:r>
              <a:rPr lang="fr-FR" dirty="0"/>
              <a:t>   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2BF98-62CC-4EAD-B601-643B7C04283E}"/>
              </a:ext>
            </a:extLst>
          </p:cNvPr>
          <p:cNvSpPr txBox="1"/>
          <p:nvPr/>
        </p:nvSpPr>
        <p:spPr>
          <a:xfrm>
            <a:off x="177800" y="1690688"/>
            <a:ext cx="129848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loremIpsum.flatMap</a:t>
            </a:r>
            <a:r>
              <a:rPr lang="fr-FR" dirty="0"/>
              <a:t>(line =&gt; </a:t>
            </a:r>
            <a:r>
              <a:rPr lang="fr-FR" dirty="0" err="1"/>
              <a:t>line.replaceAll</a:t>
            </a:r>
            <a:r>
              <a:rPr lang="fr-FR" dirty="0"/>
              <a:t>("[,;.:!?]", " ").</a:t>
            </a:r>
            <a:r>
              <a:rPr lang="fr-FR" dirty="0" err="1"/>
              <a:t>replaceAll</a:t>
            </a:r>
            <a:r>
              <a:rPr lang="fr-FR" dirty="0"/>
              <a:t>("  ", " ").split(" ")).</a:t>
            </a:r>
            <a:r>
              <a:rPr lang="fr-FR" b="1" dirty="0" err="1"/>
              <a:t>explain</a:t>
            </a:r>
            <a:endParaRPr lang="fr-FR" b="1" dirty="0"/>
          </a:p>
          <a:p>
            <a:r>
              <a:rPr lang="fr-FR" dirty="0"/>
              <a:t>== Physical Plan ==</a:t>
            </a:r>
          </a:p>
          <a:p>
            <a:r>
              <a:rPr lang="fr-FR" dirty="0"/>
              <a:t>*(1) </a:t>
            </a:r>
            <a:r>
              <a:rPr lang="fr-FR" dirty="0" err="1"/>
              <a:t>SerializeFromObject</a:t>
            </a:r>
            <a:r>
              <a:rPr lang="fr-FR" dirty="0"/>
              <a:t> […  AS value#116]</a:t>
            </a:r>
          </a:p>
          <a:p>
            <a:r>
              <a:rPr lang="fr-FR" dirty="0"/>
              <a:t>+- </a:t>
            </a:r>
            <a:r>
              <a:rPr lang="fr-FR" dirty="0" err="1"/>
              <a:t>MapPartitions</a:t>
            </a:r>
            <a:r>
              <a:rPr lang="fr-FR" dirty="0"/>
              <a:t> </a:t>
            </a:r>
            <a:r>
              <a:rPr lang="fr-FR" dirty="0" err="1"/>
              <a:t>org.apache.spark.sql.Dataset</a:t>
            </a:r>
            <a:r>
              <a:rPr lang="fr-FR" dirty="0"/>
              <a:t>$$Lambda$3735/14922651@1f3e32c, obj#115: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+- </a:t>
            </a:r>
            <a:r>
              <a:rPr lang="fr-FR" dirty="0" err="1"/>
              <a:t>DeserializeToObject</a:t>
            </a:r>
            <a:r>
              <a:rPr lang="fr-FR" dirty="0"/>
              <a:t> value#12.toString, obj#114: </a:t>
            </a:r>
            <a:r>
              <a:rPr lang="fr-FR" dirty="0" err="1"/>
              <a:t>java.lang.String</a:t>
            </a:r>
            <a:endParaRPr lang="fr-FR" dirty="0"/>
          </a:p>
          <a:p>
            <a:r>
              <a:rPr lang="fr-FR" dirty="0"/>
              <a:t>      +- </a:t>
            </a:r>
            <a:r>
              <a:rPr lang="fr-FR" dirty="0" err="1"/>
              <a:t>FileScan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[value#12] </a:t>
            </a:r>
            <a:r>
              <a:rPr lang="fr-FR" dirty="0" err="1"/>
              <a:t>Batched</a:t>
            </a:r>
            <a:r>
              <a:rPr lang="fr-FR" dirty="0"/>
              <a:t>: false, </a:t>
            </a:r>
            <a:r>
              <a:rPr lang="fr-FR" dirty="0" err="1"/>
              <a:t>DataFilters</a:t>
            </a:r>
            <a:r>
              <a:rPr lang="fr-FR" dirty="0"/>
              <a:t>: [], Format: </a:t>
            </a:r>
            <a:r>
              <a:rPr lang="fr-FR" dirty="0" err="1"/>
              <a:t>Text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 Location: </a:t>
            </a:r>
            <a:r>
              <a:rPr lang="fr-FR" dirty="0" err="1"/>
              <a:t>InMemoryFileIndex</a:t>
            </a:r>
            <a:r>
              <a:rPr lang="fr-FR" dirty="0"/>
              <a:t>[file:/c:/data/loremIpsum.txt], </a:t>
            </a:r>
            <a:r>
              <a:rPr lang="fr-FR" dirty="0" err="1"/>
              <a:t>PartitionFilters</a:t>
            </a:r>
            <a:r>
              <a:rPr lang="fr-FR" dirty="0"/>
              <a:t>: [], </a:t>
            </a:r>
            <a:r>
              <a:rPr lang="fr-FR" dirty="0" err="1"/>
              <a:t>PushedFilters</a:t>
            </a:r>
            <a:r>
              <a:rPr lang="fr-FR" dirty="0"/>
              <a:t>: [], </a:t>
            </a:r>
            <a:r>
              <a:rPr lang="fr-FR" dirty="0" err="1"/>
              <a:t>ReadSchema</a:t>
            </a:r>
            <a:r>
              <a:rPr lang="fr-FR" dirty="0"/>
              <a:t>: </a:t>
            </a:r>
            <a:r>
              <a:rPr lang="fr-FR" dirty="0" err="1"/>
              <a:t>struct</a:t>
            </a:r>
            <a:r>
              <a:rPr lang="fr-FR" dirty="0"/>
              <a:t>&lt;</a:t>
            </a:r>
            <a:r>
              <a:rPr lang="fr-FR" dirty="0" err="1"/>
              <a:t>value:string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5851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40A4-B582-49ED-9F5A-E899E8BC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Confusing</a:t>
            </a:r>
            <a:r>
              <a:rPr lang="fr-FR" dirty="0"/>
              <a:t> Questions at first </a:t>
            </a:r>
            <a:r>
              <a:rPr lang="fr-FR" dirty="0" err="1"/>
              <a:t>Glance</a:t>
            </a:r>
            <a:r>
              <a:rPr lang="fr-FR" dirty="0"/>
              <a:t>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7D3E5-97DA-49A5-9CDA-04AD45D40189}"/>
              </a:ext>
            </a:extLst>
          </p:cNvPr>
          <p:cNvSpPr txBox="1"/>
          <p:nvPr/>
        </p:nvSpPr>
        <p:spPr>
          <a:xfrm>
            <a:off x="0" y="1442720"/>
            <a:ext cx="123981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1/ RDD  vs  </a:t>
            </a:r>
            <a:r>
              <a:rPr lang="fr-FR" sz="2800" dirty="0" err="1"/>
              <a:t>DataSet</a:t>
            </a:r>
            <a:r>
              <a:rPr lang="fr-FR" sz="2800" dirty="0"/>
              <a:t>  vs </a:t>
            </a:r>
            <a:r>
              <a:rPr lang="fr-FR" sz="2800" dirty="0" err="1"/>
              <a:t>DataFrame</a:t>
            </a:r>
            <a:r>
              <a:rPr lang="fr-FR" sz="2800" dirty="0"/>
              <a:t> ?</a:t>
            </a:r>
          </a:p>
          <a:p>
            <a:r>
              <a:rPr lang="fr-FR" sz="2800" dirty="0"/>
              <a:t>2/ </a:t>
            </a:r>
            <a:r>
              <a:rPr lang="fr-FR" sz="2800" dirty="0" err="1"/>
              <a:t>meaning</a:t>
            </a:r>
            <a:r>
              <a:rPr lang="fr-FR" sz="2800" dirty="0"/>
              <a:t> of </a:t>
            </a:r>
            <a:r>
              <a:rPr lang="fr-FR" sz="2800" dirty="0" err="1"/>
              <a:t>Sql</a:t>
            </a:r>
            <a:r>
              <a:rPr lang="fr-FR" sz="2800" dirty="0"/>
              <a:t> / Job / </a:t>
            </a:r>
            <a:r>
              <a:rPr lang="fr-FR" sz="2800" dirty="0" err="1"/>
              <a:t>Task</a:t>
            </a:r>
            <a:r>
              <a:rPr lang="fr-FR" sz="2800" dirty="0"/>
              <a:t> / </a:t>
            </a:r>
            <a:r>
              <a:rPr lang="fr-FR" sz="2800" dirty="0" err="1"/>
              <a:t>Staging</a:t>
            </a:r>
            <a:r>
              <a:rPr lang="fr-FR" sz="2800" dirty="0"/>
              <a:t> / Action ? </a:t>
            </a:r>
          </a:p>
          <a:p>
            <a:r>
              <a:rPr lang="fr-FR" sz="2800" dirty="0"/>
              <a:t>3/ Driver  vs  </a:t>
            </a:r>
            <a:r>
              <a:rPr lang="fr-FR" sz="2800" dirty="0" err="1"/>
              <a:t>Executor</a:t>
            </a:r>
            <a:r>
              <a:rPr lang="fr-FR" sz="2800" dirty="0"/>
              <a:t> …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</a:t>
            </a:r>
            <a:r>
              <a:rPr lang="fr-FR" sz="2800" dirty="0" err="1"/>
              <a:t>my</a:t>
            </a:r>
            <a:r>
              <a:rPr lang="fr-FR" sz="2800" dirty="0"/>
              <a:t> code ?</a:t>
            </a:r>
          </a:p>
          <a:p>
            <a:r>
              <a:rPr lang="fr-FR" sz="2800" dirty="0"/>
              <a:t>4/ Batch and Streaming api ?</a:t>
            </a:r>
          </a:p>
          <a:p>
            <a:r>
              <a:rPr lang="fr-FR" sz="2800" dirty="0"/>
              <a:t>5/ SQL or Code ? </a:t>
            </a:r>
            <a:r>
              <a:rPr lang="fr-FR" sz="2800" dirty="0" err="1"/>
              <a:t>Functional</a:t>
            </a:r>
            <a:r>
              <a:rPr lang="fr-FR" sz="2800" dirty="0"/>
              <a:t> API in  java-scala-python ? </a:t>
            </a:r>
          </a:p>
          <a:p>
            <a:r>
              <a:rPr lang="fr-FR" sz="2800" dirty="0"/>
              <a:t>6/ Spark-</a:t>
            </a:r>
            <a:r>
              <a:rPr lang="fr-FR" sz="2800" dirty="0" err="1"/>
              <a:t>shell</a:t>
            </a:r>
            <a:r>
              <a:rPr lang="fr-FR" sz="2800" dirty="0"/>
              <a:t> / </a:t>
            </a:r>
            <a:r>
              <a:rPr lang="fr-FR" sz="2800" dirty="0" err="1"/>
              <a:t>spark-sql</a:t>
            </a:r>
            <a:r>
              <a:rPr lang="fr-FR" sz="2800" dirty="0"/>
              <a:t> / </a:t>
            </a:r>
            <a:r>
              <a:rPr lang="fr-FR" sz="2800" dirty="0" err="1"/>
              <a:t>spark-submit</a:t>
            </a:r>
            <a:r>
              <a:rPr lang="fr-FR" sz="2800" dirty="0"/>
              <a:t> / </a:t>
            </a:r>
            <a:r>
              <a:rPr lang="fr-FR" sz="2800" dirty="0" err="1"/>
              <a:t>spark-thrift</a:t>
            </a:r>
            <a:r>
              <a:rPr lang="fr-FR" sz="2800" dirty="0"/>
              <a:t> server / </a:t>
            </a:r>
            <a:r>
              <a:rPr lang="fr-FR" sz="2800" dirty="0" err="1"/>
              <a:t>spark-history</a:t>
            </a:r>
            <a:r>
              <a:rPr lang="fr-FR" sz="2800" dirty="0"/>
              <a:t> server ?</a:t>
            </a:r>
          </a:p>
          <a:p>
            <a:r>
              <a:rPr lang="fr-FR" sz="2800" dirty="0"/>
              <a:t>7/ Master = </a:t>
            </a:r>
            <a:r>
              <a:rPr lang="fr-FR" sz="2800" dirty="0" err="1"/>
              <a:t>yarn</a:t>
            </a:r>
            <a:r>
              <a:rPr lang="fr-FR" sz="2800" dirty="0"/>
              <a:t>/</a:t>
            </a:r>
            <a:r>
              <a:rPr lang="fr-FR" sz="2800" dirty="0" err="1"/>
              <a:t>standone</a:t>
            </a:r>
            <a:r>
              <a:rPr lang="fr-FR" sz="2800" dirty="0"/>
              <a:t>/k8s  + mode =  Client vs Cluster vs … </a:t>
            </a:r>
          </a:p>
          <a:p>
            <a:r>
              <a:rPr lang="fr-FR" sz="2800" dirty="0"/>
              <a:t>8/ use Spark-</a:t>
            </a:r>
            <a:r>
              <a:rPr lang="fr-FR" sz="2800" dirty="0" err="1"/>
              <a:t>ui</a:t>
            </a:r>
            <a:r>
              <a:rPr lang="fr-FR" sz="2800" dirty="0"/>
              <a:t> / Console / logs?</a:t>
            </a:r>
          </a:p>
          <a:p>
            <a:r>
              <a:rPr lang="fr-FR" sz="2800" dirty="0"/>
              <a:t>9/ Performance diagnostic? </a:t>
            </a:r>
          </a:p>
          <a:p>
            <a:r>
              <a:rPr lang="fr-FR" sz="2800" dirty="0"/>
              <a:t>     DAG ? </a:t>
            </a:r>
            <a:r>
              <a:rPr lang="fr-FR" sz="2800" dirty="0" err="1"/>
              <a:t>Metrics</a:t>
            </a:r>
            <a:r>
              <a:rPr lang="fr-FR" sz="2800" dirty="0"/>
              <a:t> ? </a:t>
            </a:r>
            <a:r>
              <a:rPr lang="fr-FR" sz="2800" dirty="0" err="1"/>
              <a:t>Shuffle</a:t>
            </a:r>
            <a:r>
              <a:rPr lang="fr-FR" sz="2800" dirty="0"/>
              <a:t> ? </a:t>
            </a:r>
            <a:r>
              <a:rPr lang="fr-FR" sz="2800" dirty="0" err="1"/>
              <a:t>SpillToDisk</a:t>
            </a:r>
            <a:r>
              <a:rPr lang="fr-FR" sz="2800" dirty="0"/>
              <a:t> ? </a:t>
            </a:r>
            <a:r>
              <a:rPr lang="fr-FR" sz="2800" dirty="0" err="1"/>
              <a:t>SkewedPartition</a:t>
            </a:r>
            <a:r>
              <a:rPr lang="fr-FR" sz="2800" dirty="0"/>
              <a:t>?</a:t>
            </a:r>
          </a:p>
          <a:p>
            <a:r>
              <a:rPr lang="fr-FR" sz="2800" dirty="0"/>
              <a:t>10/ </a:t>
            </a:r>
            <a:r>
              <a:rPr lang="fr-FR" sz="2800" dirty="0" err="1"/>
              <a:t>Optimize</a:t>
            </a:r>
            <a:r>
              <a:rPr lang="fr-FR" sz="2800" dirty="0"/>
              <a:t> or </a:t>
            </a:r>
            <a:r>
              <a:rPr lang="fr-FR" sz="2800" dirty="0" err="1"/>
              <a:t>add</a:t>
            </a:r>
            <a:r>
              <a:rPr lang="fr-FR" sz="2800" dirty="0"/>
              <a:t> more </a:t>
            </a:r>
            <a:r>
              <a:rPr lang="fr-FR" sz="2800" dirty="0" err="1"/>
              <a:t>resources</a:t>
            </a:r>
            <a:r>
              <a:rPr lang="fr-FR" sz="28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6729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8510E92-2B55-3ACB-8D28-1E2895BCCEBA}"/>
              </a:ext>
            </a:extLst>
          </p:cNvPr>
          <p:cNvSpPr/>
          <p:nvPr/>
        </p:nvSpPr>
        <p:spPr>
          <a:xfrm>
            <a:off x="5928022" y="3055809"/>
            <a:ext cx="414513" cy="504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80DC-8C59-40FE-98FE-65F9EB3A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7E150-279A-4A6C-AC63-5CE33293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351666"/>
            <a:ext cx="6055360" cy="2154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0DAC9-44A8-4D03-AEF3-F64A32993225}"/>
              </a:ext>
            </a:extLst>
          </p:cNvPr>
          <p:cNvSpPr txBox="1"/>
          <p:nvPr/>
        </p:nvSpPr>
        <p:spPr>
          <a:xfrm>
            <a:off x="1198880" y="1844040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1/ Download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CF089-6C5D-4231-BD12-4C0D37AD893F}"/>
              </a:ext>
            </a:extLst>
          </p:cNvPr>
          <p:cNvSpPr txBox="1"/>
          <p:nvPr/>
        </p:nvSpPr>
        <p:spPr>
          <a:xfrm>
            <a:off x="4841240" y="1836511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b="1" dirty="0" err="1"/>
              <a:t>Unzip</a:t>
            </a:r>
            <a:r>
              <a:rPr lang="fr-FR" b="1" dirty="0"/>
              <a:t> + </a:t>
            </a:r>
            <a:r>
              <a:rPr lang="fr-FR" b="1" dirty="0" err="1"/>
              <a:t>add</a:t>
            </a:r>
            <a:r>
              <a:rPr lang="fr-FR" b="1" dirty="0"/>
              <a:t> to 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CEFE3-54C4-4E8C-84B9-1B1ADF8093DA}"/>
              </a:ext>
            </a:extLst>
          </p:cNvPr>
          <p:cNvSpPr txBox="1"/>
          <p:nvPr/>
        </p:nvSpPr>
        <p:spPr>
          <a:xfrm>
            <a:off x="7904480" y="1836511"/>
            <a:ext cx="3231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launch</a:t>
            </a:r>
          </a:p>
          <a:p>
            <a:endParaRPr lang="fr-FR" b="1" dirty="0"/>
          </a:p>
          <a:p>
            <a:r>
              <a:rPr lang="fr-FR" b="1" dirty="0"/>
              <a:t>C:&gt; bin\</a:t>
            </a:r>
            <a:r>
              <a:rPr lang="fr-FR" b="1" dirty="0" err="1"/>
              <a:t>spark-shell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/>
          </a:p>
          <a:p>
            <a:r>
              <a:rPr lang="fr-FR" b="1" dirty="0"/>
              <a:t>( or </a:t>
            </a:r>
            <a:r>
              <a:rPr lang="fr-FR" b="1" dirty="0" err="1"/>
              <a:t>spark-submit</a:t>
            </a:r>
            <a:r>
              <a:rPr lang="fr-FR" b="1" dirty="0"/>
              <a:t>, or </a:t>
            </a:r>
            <a:r>
              <a:rPr lang="fr-FR" b="1" dirty="0" err="1"/>
              <a:t>spark-sql</a:t>
            </a:r>
            <a:r>
              <a:rPr lang="fr-FR" b="1" dirty="0"/>
              <a:t>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F5AA6-CF0D-20EB-5230-DBF1D1C9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1" y="4155924"/>
            <a:ext cx="5847457" cy="22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A21-253B-4A34-B481-E341300F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19" y="216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         scala&gt;</a:t>
            </a:r>
            <a:br>
              <a:rPr lang="fr-FR" dirty="0"/>
            </a:br>
            <a:r>
              <a:rPr lang="fr-FR" dirty="0"/>
              <a:t>scala&gt;  </a:t>
            </a:r>
            <a:r>
              <a:rPr lang="fr-FR" dirty="0" err="1"/>
              <a:t>println</a:t>
            </a:r>
            <a:r>
              <a:rPr lang="fr-FR" dirty="0"/>
              <a:t>(« Hello </a:t>
            </a:r>
            <a:r>
              <a:rPr lang="fr-FR" dirty="0" err="1"/>
              <a:t>spark</a:t>
            </a:r>
            <a:r>
              <a:rPr lang="fr-FR" dirty="0"/>
              <a:t> »);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8884B-FB2C-C445-0FC0-6081CB19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0" y="1911048"/>
            <a:ext cx="9409217" cy="4293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67BFC-2785-8BDA-521B-60D06A5228EA}"/>
              </a:ext>
            </a:extLst>
          </p:cNvPr>
          <p:cNvSpPr/>
          <p:nvPr/>
        </p:nvSpPr>
        <p:spPr>
          <a:xfrm>
            <a:off x="3275390" y="5256946"/>
            <a:ext cx="2853939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26828-17E3-4910-78DA-4BDBDADAC565}"/>
              </a:ext>
            </a:extLst>
          </p:cNvPr>
          <p:cNvSpPr/>
          <p:nvPr/>
        </p:nvSpPr>
        <p:spPr>
          <a:xfrm>
            <a:off x="2510639" y="5921245"/>
            <a:ext cx="837323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214D5-6B94-58F6-B034-049B2B87494B}"/>
              </a:ext>
            </a:extLst>
          </p:cNvPr>
          <p:cNvSpPr/>
          <p:nvPr/>
        </p:nvSpPr>
        <p:spPr>
          <a:xfrm>
            <a:off x="2465010" y="1858184"/>
            <a:ext cx="457200" cy="268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40968F-B81B-FA4A-1F2D-9B6EBB2F0F43}"/>
              </a:ext>
            </a:extLst>
          </p:cNvPr>
          <p:cNvSpPr/>
          <p:nvPr/>
        </p:nvSpPr>
        <p:spPr>
          <a:xfrm>
            <a:off x="1847109" y="1832472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B02B11-9AF8-E5CE-B774-94425D37E8DA}"/>
              </a:ext>
            </a:extLst>
          </p:cNvPr>
          <p:cNvSpPr/>
          <p:nvPr/>
        </p:nvSpPr>
        <p:spPr>
          <a:xfrm>
            <a:off x="1771752" y="5525549"/>
            <a:ext cx="396724" cy="268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67C02-D33E-DB49-AB20-DC7F0F059A07}"/>
              </a:ext>
            </a:extLst>
          </p:cNvPr>
          <p:cNvSpPr txBox="1"/>
          <p:nvPr/>
        </p:nvSpPr>
        <p:spPr>
          <a:xfrm>
            <a:off x="0" y="5300718"/>
            <a:ext cx="162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  <a:p>
            <a:r>
              <a:rPr lang="fr-FR" dirty="0"/>
              <a:t>type scala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2C042-95F8-60DC-E8E1-71E5B082D4D9}"/>
              </a:ext>
            </a:extLst>
          </p:cNvPr>
          <p:cNvSpPr txBox="1"/>
          <p:nvPr/>
        </p:nvSpPr>
        <p:spPr>
          <a:xfrm>
            <a:off x="75357" y="150930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</a:t>
            </a:r>
            <a:r>
              <a:rPr lang="fr-FR" dirty="0" err="1"/>
              <a:t>spark-shell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terminal</a:t>
            </a:r>
          </a:p>
        </p:txBody>
      </p:sp>
    </p:spTree>
    <p:extLst>
      <p:ext uri="{BB962C8B-B14F-4D97-AF65-F5344CB8AC3E}">
        <p14:creationId xmlns:p14="http://schemas.microsoft.com/office/powerpoint/2010/main" val="359724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35B0-C8C4-4B14-8D8E-48C16D87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87"/>
            <a:ext cx="10515600" cy="111657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&gt;    SCALA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24767-7C4E-4A62-8079-1D4F8374B997}"/>
              </a:ext>
            </a:extLst>
          </p:cNvPr>
          <p:cNvSpPr txBox="1"/>
          <p:nvPr/>
        </p:nvSpPr>
        <p:spPr>
          <a:xfrm>
            <a:off x="4526280" y="4713395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Ctrl-D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BFB26-DAF8-44CD-B622-6DE806E89A91}"/>
              </a:ext>
            </a:extLst>
          </p:cNvPr>
          <p:cNvSpPr txBox="1"/>
          <p:nvPr/>
        </p:nvSpPr>
        <p:spPr>
          <a:xfrm>
            <a:off x="2439850" y="1351216"/>
            <a:ext cx="135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:paste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E78631-7A96-9449-E7D4-59A02689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0" y="2121867"/>
            <a:ext cx="5292868" cy="1902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457B0B-13C7-F12B-7F04-CF793388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3" y="3947886"/>
            <a:ext cx="4815977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1479</Words>
  <Application>Microsoft Office PowerPoint</Application>
  <PresentationFormat>Widescreen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Spark Introduction</vt:lpstr>
      <vt:lpstr>Spark (Recent) History &amp; Ancestors</vt:lpstr>
      <vt:lpstr>Simple =&gt; Many Specific Systems =&gt; Unified</vt:lpstr>
      <vt:lpstr>Spark = « Unified Engine » </vt:lpstr>
      <vt:lpstr>Multi Purposes – Multi Langages</vt:lpstr>
      <vt:lpstr>Spark-Core + …</vt:lpstr>
      <vt:lpstr>Getting Started</vt:lpstr>
      <vt:lpstr>         scala&gt; scala&gt;  println(« Hello spark »);</vt:lpstr>
      <vt:lpstr>Spark-shell&gt;    SCALA code</vt:lpstr>
      <vt:lpstr>spark-shell&gt; help</vt:lpstr>
      <vt:lpstr>ds = spark.createDataSet(..)</vt:lpstr>
      <vt:lpstr>ds = spark.read.textFile( .. )</vt:lpstr>
      <vt:lpstr>dataset.show ()          default   show(20 /*line*/, true /*truncate*/)    </vt:lpstr>
      <vt:lpstr>Words Count :  flatMap(…).count</vt:lpstr>
      <vt:lpstr>Words Count … local[*] Debug in Java IDE</vt:lpstr>
      <vt:lpstr>spark-submit --class &lt;&lt;MainClass&gt;&gt; &lt;&lt;JarFile&gt;&gt;</vt:lpstr>
      <vt:lpstr>resultDs = dataset.map(  x -&gt; {… return y; })</vt:lpstr>
      <vt:lpstr>resultDs = dataset.flatMap(  x -&gt; {… return list&lt;y&gt;; })</vt:lpstr>
      <vt:lpstr>Dataset: « logical View » of « partitions » on Driver       … « data » allocated in-memory on Executors</vt:lpstr>
      <vt:lpstr>Driver : Drives the main() program Executors : Execute the functions on data</vt:lpstr>
      <vt:lpstr>See the difference ? Driver Api / Executor Engine Code Logic / Data+Cpu Internal</vt:lpstr>
      <vt:lpstr>Exchange / Shuffle / Repartition / Coalesce / Distribute Wide transformation / Reduce</vt:lpstr>
      <vt:lpstr>Wide vs Narrow Transformation</vt:lpstr>
      <vt:lpstr>Things get complex… « repartition() .flatMap() .explain() »</vt:lpstr>
      <vt:lpstr>Confusing Questions at first Glance…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4</cp:revision>
  <dcterms:created xsi:type="dcterms:W3CDTF">2025-01-07T22:46:38Z</dcterms:created>
  <dcterms:modified xsi:type="dcterms:W3CDTF">2025-01-07T22:52:14Z</dcterms:modified>
</cp:coreProperties>
</file>